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6"/>
  </p:notesMasterIdLst>
  <p:handoutMasterIdLst>
    <p:handoutMasterId r:id="rId37"/>
  </p:handoutMasterIdLst>
  <p:sldIdLst>
    <p:sldId id="256" r:id="rId2"/>
    <p:sldId id="257" r:id="rId3"/>
    <p:sldId id="329" r:id="rId4"/>
    <p:sldId id="327" r:id="rId5"/>
    <p:sldId id="328" r:id="rId6"/>
    <p:sldId id="330" r:id="rId7"/>
    <p:sldId id="331" r:id="rId8"/>
    <p:sldId id="317" r:id="rId9"/>
    <p:sldId id="324" r:id="rId10"/>
    <p:sldId id="325" r:id="rId11"/>
    <p:sldId id="332" r:id="rId12"/>
    <p:sldId id="333" r:id="rId13"/>
    <p:sldId id="334" r:id="rId14"/>
    <p:sldId id="335" r:id="rId15"/>
    <p:sldId id="318" r:id="rId16"/>
    <p:sldId id="319" r:id="rId17"/>
    <p:sldId id="321" r:id="rId18"/>
    <p:sldId id="320" r:id="rId19"/>
    <p:sldId id="308" r:id="rId20"/>
    <p:sldId id="343" r:id="rId21"/>
    <p:sldId id="309" r:id="rId22"/>
    <p:sldId id="345" r:id="rId23"/>
    <p:sldId id="347" r:id="rId24"/>
    <p:sldId id="346" r:id="rId25"/>
    <p:sldId id="348" r:id="rId26"/>
    <p:sldId id="322" r:id="rId27"/>
    <p:sldId id="349" r:id="rId28"/>
    <p:sldId id="336" r:id="rId29"/>
    <p:sldId id="337" r:id="rId30"/>
    <p:sldId id="338" r:id="rId31"/>
    <p:sldId id="339" r:id="rId32"/>
    <p:sldId id="341" r:id="rId33"/>
    <p:sldId id="342" r:id="rId34"/>
    <p:sldId id="27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59" d="100"/>
          <a:sy n="59" d="100"/>
        </p:scale>
        <p:origin x="66"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AD89CC-6FF4-4F3E-A957-D51E762ECD76}" type="datetimeFigureOut">
              <a:rPr lang="en-US" smtClean="0"/>
              <a:t>4/21/2021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FB2606-A170-4E8A-B93A-1F0948ABD2F0}" type="slidenum">
              <a:rPr lang="en-US" smtClean="0"/>
              <a:t>‹#›</a:t>
            </a:fld>
            <a:endParaRPr lang="en-US"/>
          </a:p>
        </p:txBody>
      </p:sp>
    </p:spTree>
    <p:extLst>
      <p:ext uri="{BB962C8B-B14F-4D97-AF65-F5344CB8AC3E}">
        <p14:creationId xmlns:p14="http://schemas.microsoft.com/office/powerpoint/2010/main" val="34104498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8CCC9-7DE1-4B4F-A018-A7C173818FD8}"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26691-2D9C-4040-8113-042EDF08459C}" type="slidenum">
              <a:rPr lang="en-US" smtClean="0"/>
              <a:t>‹#›</a:t>
            </a:fld>
            <a:endParaRPr lang="en-US"/>
          </a:p>
        </p:txBody>
      </p:sp>
    </p:spTree>
    <p:extLst>
      <p:ext uri="{BB962C8B-B14F-4D97-AF65-F5344CB8AC3E}">
        <p14:creationId xmlns:p14="http://schemas.microsoft.com/office/powerpoint/2010/main" val="753578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D26691-2D9C-4040-8113-042EDF08459C}" type="slidenum">
              <a:rPr lang="en-US" smtClean="0"/>
              <a:t>2</a:t>
            </a:fld>
            <a:endParaRPr lang="en-US"/>
          </a:p>
        </p:txBody>
      </p:sp>
    </p:spTree>
    <p:extLst>
      <p:ext uri="{BB962C8B-B14F-4D97-AF65-F5344CB8AC3E}">
        <p14:creationId xmlns:p14="http://schemas.microsoft.com/office/powerpoint/2010/main" val="215311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CA628-10CE-40DD-A90B-7EC91C34E8E6}"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32941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7717822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FDBD-0D1C-42A3-854E-886078C8439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890995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827681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9074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66EFDBD-0D1C-42A3-854E-886078C84390}"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584096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375AB-450A-4917-9845-3470EB6B7A14}"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42823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5190BA-D79F-4FDD-AE8F-D4F3B3DAF8BF}"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834388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3B313A-A7E8-446B-B693-DAF02DFF902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72706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95393-789B-423A-BCDA-411540721A4A}"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07135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8EBF68-0A6A-47C6-AFC5-4F499EF8F1D2}"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2527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CC70BC-C4D3-4FDB-8EA7-0BE94205E625}" type="datetime1">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137846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4DF27F-1162-48AC-BBFF-BC9982200984}" type="datetime1">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344007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BB7CB-F8F8-4BD3-A224-D61CF4EA7D5A}" type="datetime1">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59937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CD06F-5E99-409D-8B4C-8F7F19475F65}"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45643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21483-6B33-4AFE-9A1A-E86D0FDEA6A8}"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C7772A1-2F30-4474-8FB9-455F8F8AF481}" type="slidenum">
              <a:rPr lang="en-US" smtClean="0"/>
              <a:t>‹#›</a:t>
            </a:fld>
            <a:endParaRPr lang="en-US"/>
          </a:p>
        </p:txBody>
      </p:sp>
    </p:spTree>
    <p:extLst>
      <p:ext uri="{BB962C8B-B14F-4D97-AF65-F5344CB8AC3E}">
        <p14:creationId xmlns:p14="http://schemas.microsoft.com/office/powerpoint/2010/main" val="259501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6EFDBD-0D1C-42A3-854E-886078C84390}" type="datetime1">
              <a:rPr lang="en-US" smtClean="0"/>
              <a:t>4/21/2021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C7772A1-2F30-4474-8FB9-455F8F8AF481}" type="slidenum">
              <a:rPr lang="en-US" smtClean="0"/>
              <a:t>‹#›</a:t>
            </a:fld>
            <a:endParaRPr lang="en-US"/>
          </a:p>
        </p:txBody>
      </p:sp>
    </p:spTree>
    <p:extLst>
      <p:ext uri="{BB962C8B-B14F-4D97-AF65-F5344CB8AC3E}">
        <p14:creationId xmlns:p14="http://schemas.microsoft.com/office/powerpoint/2010/main" val="11050831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a:t>
            </a:fld>
            <a:endParaRPr lang="en-US"/>
          </a:p>
        </p:txBody>
      </p:sp>
      <p:pic>
        <p:nvPicPr>
          <p:cNvPr id="7" name="Picture 6" descr="In The Name Of God (7).jpg"/>
          <p:cNvPicPr>
            <a:picLocks noChangeAspect="1"/>
          </p:cNvPicPr>
          <p:nvPr/>
        </p:nvPicPr>
        <p:blipFill>
          <a:blip r:embed="rId2"/>
          <a:stretch>
            <a:fillRect/>
          </a:stretch>
        </p:blipFill>
        <p:spPr>
          <a:xfrm>
            <a:off x="3133690" y="134319"/>
            <a:ext cx="6692236" cy="6409968"/>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30944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10</a:t>
            </a:fld>
            <a:endParaRPr lang="en-US"/>
          </a:p>
        </p:txBody>
      </p:sp>
      <p:pic>
        <p:nvPicPr>
          <p:cNvPr id="5" name="Picture 4"/>
          <p:cNvPicPr>
            <a:picLocks noChangeAspect="1"/>
          </p:cNvPicPr>
          <p:nvPr/>
        </p:nvPicPr>
        <p:blipFill>
          <a:blip r:embed="rId2"/>
          <a:stretch>
            <a:fillRect/>
          </a:stretch>
        </p:blipFill>
        <p:spPr>
          <a:xfrm>
            <a:off x="3152952" y="593558"/>
            <a:ext cx="6930223" cy="5744179"/>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79539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11</a:t>
            </a:fld>
            <a:endParaRPr lang="en-US"/>
          </a:p>
        </p:txBody>
      </p:sp>
      <p:pic>
        <p:nvPicPr>
          <p:cNvPr id="5" name="Picture 4"/>
          <p:cNvPicPr>
            <a:picLocks noChangeAspect="1"/>
          </p:cNvPicPr>
          <p:nvPr/>
        </p:nvPicPr>
        <p:blipFill>
          <a:blip r:embed="rId2"/>
          <a:stretch>
            <a:fillRect/>
          </a:stretch>
        </p:blipFill>
        <p:spPr>
          <a:xfrm>
            <a:off x="2717316" y="787782"/>
            <a:ext cx="7836259" cy="5676264"/>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07289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12</a:t>
            </a:fld>
            <a:endParaRPr lang="en-US"/>
          </a:p>
        </p:txBody>
      </p:sp>
      <p:pic>
        <p:nvPicPr>
          <p:cNvPr id="5" name="Picture 4"/>
          <p:cNvPicPr>
            <a:picLocks noChangeAspect="1"/>
          </p:cNvPicPr>
          <p:nvPr/>
        </p:nvPicPr>
        <p:blipFill>
          <a:blip r:embed="rId2"/>
          <a:stretch>
            <a:fillRect/>
          </a:stretch>
        </p:blipFill>
        <p:spPr>
          <a:xfrm>
            <a:off x="3284295" y="476064"/>
            <a:ext cx="6581599" cy="5820461"/>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31621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13</a:t>
            </a:fld>
            <a:endParaRPr lang="en-US"/>
          </a:p>
        </p:txBody>
      </p:sp>
      <p:pic>
        <p:nvPicPr>
          <p:cNvPr id="5" name="Picture 4"/>
          <p:cNvPicPr>
            <a:picLocks noChangeAspect="1"/>
          </p:cNvPicPr>
          <p:nvPr/>
        </p:nvPicPr>
        <p:blipFill>
          <a:blip r:embed="rId2"/>
          <a:stretch>
            <a:fillRect/>
          </a:stretch>
        </p:blipFill>
        <p:spPr>
          <a:xfrm>
            <a:off x="2838628" y="513348"/>
            <a:ext cx="7035565" cy="6074038"/>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14896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14</a:t>
            </a:fld>
            <a:endParaRPr lang="en-US"/>
          </a:p>
        </p:txBody>
      </p:sp>
      <p:pic>
        <p:nvPicPr>
          <p:cNvPr id="5" name="Picture 4"/>
          <p:cNvPicPr>
            <a:picLocks noChangeAspect="1"/>
          </p:cNvPicPr>
          <p:nvPr/>
        </p:nvPicPr>
        <p:blipFill>
          <a:blip r:embed="rId2"/>
          <a:stretch>
            <a:fillRect/>
          </a:stretch>
        </p:blipFill>
        <p:spPr>
          <a:xfrm>
            <a:off x="3223639" y="407790"/>
            <a:ext cx="7059351" cy="5859262"/>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44728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32" y="593558"/>
            <a:ext cx="11809411" cy="3777622"/>
          </a:xfrm>
        </p:spPr>
        <p:txBody>
          <a:bodyPr>
            <a:noAutofit/>
          </a:bodyPr>
          <a:lstStyle/>
          <a:p>
            <a:pPr marL="0" indent="0" algn="just" rtl="1" fontAlgn="base">
              <a:buNone/>
            </a:pPr>
            <a:r>
              <a:rPr lang="fa-IR" sz="5400" b="1" dirty="0" smtClean="0">
                <a:cs typeface="B Nazanin" panose="00000400000000000000" pitchFamily="2" charset="-78"/>
              </a:rPr>
              <a:t>درک </a:t>
            </a:r>
            <a:r>
              <a:rPr lang="fa-IR" sz="5400" b="1" dirty="0">
                <a:cs typeface="B Nazanin" panose="00000400000000000000" pitchFamily="2" charset="-78"/>
              </a:rPr>
              <a:t>مفهوم درجه آزادی و قید</a:t>
            </a:r>
          </a:p>
          <a:p>
            <a:pPr marL="0" indent="0" algn="just" rtl="1" fontAlgn="base">
              <a:buNone/>
            </a:pPr>
            <a:r>
              <a:rPr lang="fa-IR" sz="3200" b="1" dirty="0">
                <a:cs typeface="B Nazanin" panose="00000400000000000000" pitchFamily="2" charset="-78"/>
              </a:rPr>
              <a:t>براساس تعریف اولیه، فیکسچرها یک قطعه را در موقعیت مشخصی به گونه‌ای مهار می‌کنند که نیروهای حاصل از عملیات ثانویه )عملیاتی که بعد از قرارگیری قطعه در فیکسچر بر روی آن انجام می‌شود) را تحمل کنند، بدون اینکه به قطعه کار اجازه کمانش، جابجایی یا چرخش بیش از حد مجاز داده شود. برای درک چگونگی موضوع، اول باید مفهوم درجات آزادی را درک کرد.</a:t>
            </a:r>
          </a:p>
          <a:p>
            <a:pPr marL="0" indent="0" algn="just" rtl="1" fontAlgn="base">
              <a:buNone/>
            </a:pPr>
            <a:r>
              <a:rPr lang="fa-IR" sz="3200" b="1" dirty="0">
                <a:cs typeface="B Nazanin" panose="00000400000000000000" pitchFamily="2" charset="-78"/>
              </a:rPr>
              <a:t>یک جسم صلب دارای شش درجه آزادی در فضا است: جابجایی در جهات بالا و پایین، جابجایی در جهات چپ و راست، جابجایی در جهات جلو و عقب، و قابلیت دوران حول یک یا چند محور، که پیچش، غلتش و چرخش نامیده می‌شوند.</a:t>
            </a:r>
          </a:p>
          <a:p>
            <a:pPr marL="0" indent="0" algn="just" rtl="1">
              <a:buNone/>
            </a:pPr>
            <a:endParaRPr lang="en-US" sz="32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15</a:t>
            </a:fld>
            <a:endParaRPr lang="en-US"/>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92258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16</a:t>
            </a:fld>
            <a:endParaRPr lang="en-US"/>
          </a:p>
        </p:txBody>
      </p:sp>
      <p:pic>
        <p:nvPicPr>
          <p:cNvPr id="5" name="Picture 4"/>
          <p:cNvPicPr>
            <a:picLocks noChangeAspect="1"/>
          </p:cNvPicPr>
          <p:nvPr/>
        </p:nvPicPr>
        <p:blipFill>
          <a:blip r:embed="rId2"/>
          <a:stretch>
            <a:fillRect/>
          </a:stretch>
        </p:blipFill>
        <p:spPr>
          <a:xfrm>
            <a:off x="2492334" y="529389"/>
            <a:ext cx="8683549" cy="5853486"/>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00260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16" y="499024"/>
            <a:ext cx="11669906" cy="3777622"/>
          </a:xfrm>
        </p:spPr>
        <p:txBody>
          <a:bodyPr>
            <a:noAutofit/>
          </a:bodyPr>
          <a:lstStyle/>
          <a:p>
            <a:pPr marL="0" indent="0" algn="just" rtl="1">
              <a:buNone/>
            </a:pPr>
            <a:r>
              <a:rPr lang="fa-IR" sz="4800" b="1" dirty="0">
                <a:cs typeface="B Nazanin" panose="00000400000000000000" pitchFamily="2" charset="-78"/>
              </a:rPr>
              <a:t>اصول قرار گیری </a:t>
            </a:r>
            <a:r>
              <a:rPr lang="fa-IR" sz="4800" b="1" dirty="0" smtClean="0">
                <a:cs typeface="B Nazanin" panose="00000400000000000000" pitchFamily="2" charset="-78"/>
              </a:rPr>
              <a:t>و</a:t>
            </a:r>
            <a:r>
              <a:rPr lang="en-US" sz="4800" b="1" dirty="0" smtClean="0">
                <a:cs typeface="B Nazanin" panose="00000400000000000000" pitchFamily="2" charset="-78"/>
              </a:rPr>
              <a:t> </a:t>
            </a:r>
            <a:r>
              <a:rPr lang="fa-IR" sz="4800" b="1" dirty="0" smtClean="0">
                <a:cs typeface="B Nazanin" panose="00000400000000000000" pitchFamily="2" charset="-78"/>
              </a:rPr>
              <a:t>جا</a:t>
            </a:r>
            <a:r>
              <a:rPr lang="en-US" sz="4800" b="1" dirty="0" smtClean="0">
                <a:cs typeface="B Nazanin" panose="00000400000000000000" pitchFamily="2" charset="-78"/>
              </a:rPr>
              <a:t> </a:t>
            </a:r>
            <a:r>
              <a:rPr lang="fa-IR" sz="4800" b="1" dirty="0" smtClean="0">
                <a:cs typeface="B Nazanin" panose="00000400000000000000" pitchFamily="2" charset="-78"/>
              </a:rPr>
              <a:t>دادن </a:t>
            </a:r>
            <a:r>
              <a:rPr lang="fa-IR" sz="4800" b="1" dirty="0">
                <a:cs typeface="B Nazanin" panose="00000400000000000000" pitchFamily="2" charset="-78"/>
              </a:rPr>
              <a:t>در جیگ </a:t>
            </a:r>
            <a:r>
              <a:rPr lang="fa-IR" sz="4800" b="1" dirty="0" smtClean="0">
                <a:cs typeface="B Nazanin" panose="00000400000000000000" pitchFamily="2" charset="-78"/>
              </a:rPr>
              <a:t>و</a:t>
            </a:r>
            <a:r>
              <a:rPr lang="en-US" sz="4800" b="1" dirty="0" smtClean="0">
                <a:cs typeface="B Nazanin" panose="00000400000000000000" pitchFamily="2" charset="-78"/>
              </a:rPr>
              <a:t> </a:t>
            </a:r>
            <a:r>
              <a:rPr lang="fa-IR" sz="4800" b="1" dirty="0" smtClean="0">
                <a:cs typeface="B Nazanin" panose="00000400000000000000" pitchFamily="2" charset="-78"/>
              </a:rPr>
              <a:t>فیکسچر</a:t>
            </a:r>
            <a:r>
              <a:rPr lang="fa-IR" sz="4800" b="1" dirty="0">
                <a:cs typeface="B Nazanin" panose="00000400000000000000" pitchFamily="2" charset="-78"/>
              </a:rPr>
              <a:t>:</a:t>
            </a:r>
          </a:p>
          <a:p>
            <a:pPr marL="0" indent="0" algn="just" rtl="1">
              <a:buNone/>
            </a:pPr>
            <a:r>
              <a:rPr lang="fa-IR" sz="3600" b="1" dirty="0">
                <a:cs typeface="B Nazanin" panose="00000400000000000000" pitchFamily="2" charset="-78"/>
              </a:rPr>
              <a:t>منظور از قرار گیری و جادادن در جیگ وفیکچر را میتوان بایک جمله درموقعیت مناسب نگهداشتن قطعه کار بیان نمود. میدانیم که یک قطعه کار میتواند ۶ حرکت داشته باشدکه عبارتنداز:</a:t>
            </a:r>
          </a:p>
          <a:p>
            <a:pPr marL="0" indent="0" algn="just" rtl="1">
              <a:buNone/>
            </a:pPr>
            <a:r>
              <a:rPr lang="fa-IR" sz="3600" b="1" dirty="0">
                <a:cs typeface="B Nazanin" panose="00000400000000000000" pitchFamily="2" charset="-78"/>
              </a:rPr>
              <a:t>سه حرکت رفت </a:t>
            </a:r>
            <a:r>
              <a:rPr lang="fa-IR" sz="3600" b="1" dirty="0" smtClean="0">
                <a:cs typeface="B Nazanin" panose="00000400000000000000" pitchFamily="2" charset="-78"/>
              </a:rPr>
              <a:t>و امدی </a:t>
            </a:r>
            <a:r>
              <a:rPr lang="fa-IR" sz="3600" b="1" dirty="0">
                <a:cs typeface="B Nazanin" panose="00000400000000000000" pitchFamily="2" charset="-78"/>
              </a:rPr>
              <a:t>در طول محور مختصات </a:t>
            </a:r>
            <a:r>
              <a:rPr lang="en-US" sz="3600" b="1" dirty="0">
                <a:cs typeface="B Nazanin" panose="00000400000000000000" pitchFamily="2" charset="-78"/>
              </a:rPr>
              <a:t>X </a:t>
            </a:r>
            <a:r>
              <a:rPr lang="fa-IR" sz="3600" b="1" dirty="0">
                <a:cs typeface="B Nazanin" panose="00000400000000000000" pitchFamily="2" charset="-78"/>
              </a:rPr>
              <a:t>و</a:t>
            </a:r>
            <a:r>
              <a:rPr lang="en-US" sz="3600" b="1" dirty="0">
                <a:cs typeface="B Nazanin" panose="00000400000000000000" pitchFamily="2" charset="-78"/>
              </a:rPr>
              <a:t>Y </a:t>
            </a:r>
            <a:r>
              <a:rPr lang="fa-IR" sz="3600" b="1" dirty="0">
                <a:cs typeface="B Nazanin" panose="00000400000000000000" pitchFamily="2" charset="-78"/>
              </a:rPr>
              <a:t>و  </a:t>
            </a:r>
            <a:r>
              <a:rPr lang="en-US" sz="3600" b="1" dirty="0">
                <a:cs typeface="B Nazanin" panose="00000400000000000000" pitchFamily="2" charset="-78"/>
              </a:rPr>
              <a:t>Z</a:t>
            </a:r>
            <a:r>
              <a:rPr lang="fa-IR" sz="3600" b="1" dirty="0">
                <a:cs typeface="B Nazanin" panose="00000400000000000000" pitchFamily="2" charset="-78"/>
              </a:rPr>
              <a:t>و سه حرکت چرخشی(پیچشی) در دورمحورهای  </a:t>
            </a:r>
            <a:r>
              <a:rPr lang="en-US" sz="3600" b="1" dirty="0">
                <a:cs typeface="B Nazanin" panose="00000400000000000000" pitchFamily="2" charset="-78"/>
              </a:rPr>
              <a:t>X</a:t>
            </a:r>
            <a:r>
              <a:rPr lang="fa-IR" sz="3600" b="1" dirty="0">
                <a:cs typeface="B Nazanin" panose="00000400000000000000" pitchFamily="2" charset="-78"/>
              </a:rPr>
              <a:t>و</a:t>
            </a:r>
            <a:r>
              <a:rPr lang="en-US" sz="3600" b="1" dirty="0">
                <a:cs typeface="B Nazanin" panose="00000400000000000000" pitchFamily="2" charset="-78"/>
              </a:rPr>
              <a:t>Y  </a:t>
            </a:r>
            <a:r>
              <a:rPr lang="fa-IR" sz="3600" b="1" dirty="0">
                <a:cs typeface="B Nazanin" panose="00000400000000000000" pitchFamily="2" charset="-78"/>
              </a:rPr>
              <a:t>و </a:t>
            </a:r>
            <a:r>
              <a:rPr lang="en-US" sz="3600" b="1" dirty="0">
                <a:cs typeface="B Nazanin" panose="00000400000000000000" pitchFamily="2" charset="-78"/>
              </a:rPr>
              <a:t>Z </a:t>
            </a:r>
            <a:r>
              <a:rPr lang="fa-IR" sz="3600" b="1" dirty="0">
                <a:cs typeface="B Nazanin" panose="00000400000000000000" pitchFamily="2" charset="-78"/>
              </a:rPr>
              <a:t>اصول قرار گیری برهمین مبنی استوار </a:t>
            </a:r>
            <a:r>
              <a:rPr lang="fa-IR" sz="3600" b="1" dirty="0" smtClean="0">
                <a:cs typeface="B Nazanin" panose="00000400000000000000" pitchFamily="2" charset="-78"/>
              </a:rPr>
              <a:t>می گردد. چنین </a:t>
            </a:r>
            <a:r>
              <a:rPr lang="fa-IR" sz="3600" b="1" dirty="0">
                <a:cs typeface="B Nazanin" panose="00000400000000000000" pitchFamily="2" charset="-78"/>
              </a:rPr>
              <a:t>ذکر </a:t>
            </a:r>
            <a:r>
              <a:rPr lang="fa-IR" sz="3600" b="1" dirty="0" smtClean="0">
                <a:cs typeface="B Nazanin" panose="00000400000000000000" pitchFamily="2" charset="-78"/>
              </a:rPr>
              <a:t>می شود </a:t>
            </a:r>
            <a:r>
              <a:rPr lang="fa-IR" sz="3600" b="1" dirty="0">
                <a:cs typeface="B Nazanin" panose="00000400000000000000" pitchFamily="2" charset="-78"/>
              </a:rPr>
              <a:t>که یک قطعه </a:t>
            </a:r>
            <a:r>
              <a:rPr lang="fa-IR" sz="3600" b="1" dirty="0" smtClean="0">
                <a:cs typeface="B Nazanin" panose="00000400000000000000" pitchFamily="2" charset="-78"/>
              </a:rPr>
              <a:t>کار طوری قرارگیرد که </a:t>
            </a:r>
            <a:r>
              <a:rPr lang="fa-IR" sz="3600" b="1" dirty="0">
                <a:cs typeface="B Nazanin" panose="00000400000000000000" pitchFamily="2" charset="-78"/>
              </a:rPr>
              <a:t>این حرکات را نداشته </a:t>
            </a:r>
            <a:r>
              <a:rPr lang="fa-IR" sz="3600" b="1" dirty="0" smtClean="0">
                <a:cs typeface="B Nazanin" panose="00000400000000000000" pitchFamily="2" charset="-78"/>
              </a:rPr>
              <a:t>باشد از نظرمحل </a:t>
            </a:r>
            <a:r>
              <a:rPr lang="fa-IR" sz="3600" b="1" dirty="0">
                <a:cs typeface="B Nazanin" panose="00000400000000000000" pitchFamily="2" charset="-78"/>
              </a:rPr>
              <a:t>قرارگیری نکات زیر علاوه بر موارد بالا مهمترین عوامل در </a:t>
            </a:r>
            <a:r>
              <a:rPr lang="fa-IR" sz="3600" b="1" dirty="0" smtClean="0">
                <a:cs typeface="B Nazanin" panose="00000400000000000000" pitchFamily="2" charset="-78"/>
              </a:rPr>
              <a:t>جا دادن </a:t>
            </a:r>
            <a:r>
              <a:rPr lang="fa-IR" sz="3600" b="1" dirty="0">
                <a:cs typeface="B Nazanin" panose="00000400000000000000" pitchFamily="2" charset="-78"/>
              </a:rPr>
              <a:t>قطعه کار داخل جیگ و </a:t>
            </a:r>
            <a:r>
              <a:rPr lang="fa-IR" sz="3600" b="1" dirty="0" smtClean="0">
                <a:cs typeface="B Nazanin" panose="00000400000000000000" pitchFamily="2" charset="-78"/>
              </a:rPr>
              <a:t>فیکسچر می</a:t>
            </a:r>
            <a:r>
              <a:rPr lang="en-US" sz="3600" b="1" dirty="0" smtClean="0">
                <a:cs typeface="B Nazanin" panose="00000400000000000000" pitchFamily="2" charset="-78"/>
              </a:rPr>
              <a:t> </a:t>
            </a:r>
            <a:r>
              <a:rPr lang="fa-IR" sz="3600" b="1" dirty="0" smtClean="0">
                <a:cs typeface="B Nazanin" panose="00000400000000000000" pitchFamily="2" charset="-78"/>
              </a:rPr>
              <a:t>باشد</a:t>
            </a:r>
            <a:r>
              <a:rPr lang="fa-IR" sz="3600" b="1" dirty="0">
                <a:cs typeface="B Nazanin" panose="00000400000000000000" pitchFamily="2" charset="-78"/>
              </a:rPr>
              <a:t>.</a:t>
            </a:r>
          </a:p>
          <a:p>
            <a:pPr marL="0" indent="0" algn="just" rtl="1">
              <a:buNone/>
            </a:pPr>
            <a:endParaRPr lang="en-US" sz="36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5C7772A1-2F30-4474-8FB9-455F8F8AF481}" type="slidenum">
              <a:rPr lang="en-US" smtClean="0"/>
              <a:t>17</a:t>
            </a:fld>
            <a:endParaRPr lang="en-US"/>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624336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18</a:t>
            </a:fld>
            <a:endParaRPr lang="en-US"/>
          </a:p>
        </p:txBody>
      </p:sp>
      <p:pic>
        <p:nvPicPr>
          <p:cNvPr id="1026" name="Picture 2" descr="https://www.jozveha.com/wp-content/uploads/2016/08/2-28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6" y="1285088"/>
            <a:ext cx="6485856" cy="54406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368842" y="262772"/>
            <a:ext cx="8665158" cy="707572"/>
          </a:xfrm>
        </p:spPr>
        <p:txBody>
          <a:bodyPr>
            <a:noAutofit/>
          </a:bodyPr>
          <a:lstStyle/>
          <a:p>
            <a:pPr marL="0" indent="0" algn="just" rtl="1" fontAlgn="base">
              <a:buNone/>
            </a:pPr>
            <a:r>
              <a:rPr lang="fa-IR" sz="5400" b="1" dirty="0" smtClean="0">
                <a:cs typeface="B Nazanin" panose="00000400000000000000" pitchFamily="2" charset="-78"/>
              </a:rPr>
              <a:t>درک</a:t>
            </a:r>
            <a:r>
              <a:rPr lang="fa-IR" sz="5400" b="1" dirty="0">
                <a:cs typeface="B Nazanin" panose="00000400000000000000" pitchFamily="2" charset="-78"/>
              </a:rPr>
              <a:t> </a:t>
            </a:r>
            <a:r>
              <a:rPr lang="fa-IR" sz="5400" b="1" dirty="0" smtClean="0">
                <a:cs typeface="B Nazanin" panose="00000400000000000000" pitchFamily="2" charset="-78"/>
              </a:rPr>
              <a:t>بهتر </a:t>
            </a:r>
            <a:r>
              <a:rPr lang="fa-IR" sz="5400" b="1" dirty="0">
                <a:cs typeface="B Nazanin" panose="00000400000000000000" pitchFamily="2" charset="-78"/>
              </a:rPr>
              <a:t>مفهوم درجه آزادی و قید</a:t>
            </a:r>
          </a:p>
          <a:p>
            <a:pPr marL="0" indent="0" algn="just" rtl="1">
              <a:buNone/>
            </a:pPr>
            <a:endParaRPr lang="en-US" sz="3200" b="1" dirty="0">
              <a:cs typeface="B Nazanin" panose="00000400000000000000" pitchFamily="2" charset="-78"/>
            </a:endParaRPr>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827217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19</a:t>
            </a:fld>
            <a:endParaRPr lang="en-US"/>
          </a:p>
        </p:txBody>
      </p:sp>
      <p:sp>
        <p:nvSpPr>
          <p:cNvPr id="2" name="Rectangle 1"/>
          <p:cNvSpPr/>
          <p:nvPr/>
        </p:nvSpPr>
        <p:spPr>
          <a:xfrm>
            <a:off x="160421" y="1315453"/>
            <a:ext cx="11694695" cy="4893647"/>
          </a:xfrm>
          <a:prstGeom prst="rect">
            <a:avLst/>
          </a:prstGeom>
        </p:spPr>
        <p:txBody>
          <a:bodyPr wrap="square">
            <a:spAutoFit/>
          </a:bodyPr>
          <a:lstStyle/>
          <a:p>
            <a:pPr algn="just" rtl="1" fontAlgn="base"/>
            <a:r>
              <a:rPr lang="fa-IR" sz="2400" b="1" dirty="0" smtClean="0">
                <a:solidFill>
                  <a:srgbClr val="303030"/>
                </a:solidFill>
                <a:latin typeface="iranyekan"/>
                <a:cs typeface="B Nazanin" panose="00000400000000000000" pitchFamily="2" charset="-78"/>
              </a:rPr>
              <a:t>یک طرح خوب فیکسچر براساس مقید کردن این درجات آزادی تا بیشترین حد ممکن است بدین منظور که موقعیت دهی قطعه کار جهت عملیات ثانویه به صورت دقیق و ایمن انجام پذیرد. اضافه نکردن قید بیش از حد نیاز نیز به همین اندازه مهم است. قیود مازاد این مسئله را موجب می‌شود که به واسطه نیاز به اعمال دقت‌های بالاتر در ساخت جیگ و فیکسچر، نیروها و دقت‌های غیر ضروری در فیکسچر حاصل می‌شود.</a:t>
            </a:r>
          </a:p>
          <a:p>
            <a:pPr algn="just" rtl="1" fontAlgn="base"/>
            <a:r>
              <a:rPr lang="fa-IR" sz="2400" b="1" dirty="0" smtClean="0">
                <a:solidFill>
                  <a:srgbClr val="303030"/>
                </a:solidFill>
                <a:latin typeface="iranyekan"/>
                <a:cs typeface="B Nazanin" panose="00000400000000000000" pitchFamily="2" charset="-78"/>
              </a:rPr>
              <a:t>جهت تشریح این اصول، یک سه پایه را درنظر بگیرید. یک سه پایه بطور کامل قید می‌شود: هنگامی که نیروی وزن بر روی سطح بالایی اعمال می‌گردد، سه پایه نمیتواند بصورت عمودی حرکتی کند. اصطکاک مانع لیز خوردن سه پایه در هر جهتی می‌شود، و هر پایه توسط پایه‌های دیگر قید می‌شود بگونه</a:t>
            </a:r>
            <a:r>
              <a:rPr lang="en-US" sz="2400" b="1" dirty="0" smtClean="0">
                <a:solidFill>
                  <a:srgbClr val="303030"/>
                </a:solidFill>
                <a:latin typeface="iranyekan"/>
                <a:cs typeface="B Nazanin" panose="00000400000000000000" pitchFamily="2" charset="-78"/>
              </a:rPr>
              <a:t> </a:t>
            </a:r>
            <a:r>
              <a:rPr lang="fa-IR" sz="2400" b="1" dirty="0" smtClean="0">
                <a:solidFill>
                  <a:srgbClr val="303030"/>
                </a:solidFill>
                <a:latin typeface="iranyekan"/>
                <a:cs typeface="B Nazanin" panose="00000400000000000000" pitchFamily="2" charset="-78"/>
              </a:rPr>
              <a:t>ای که مانع چرخش مستقل حول پایه‌ها یا چرخش کل سه پایه می‌شوند.</a:t>
            </a:r>
          </a:p>
          <a:p>
            <a:pPr algn="just" rtl="1" fontAlgn="base"/>
            <a:r>
              <a:rPr lang="fa-IR" sz="2400" b="1" dirty="0" smtClean="0">
                <a:solidFill>
                  <a:srgbClr val="303030"/>
                </a:solidFill>
                <a:latin typeface="iranyekan"/>
                <a:cs typeface="B Nazanin" panose="00000400000000000000" pitchFamily="2" charset="-78"/>
              </a:rPr>
              <a:t>قید دقیق هنگامی حاصل می‌شود که برای هر درجه آزادی یک قید برای انجام درست عملیات وجود داشته باشد. نقصان در قید زمانی اتفاق می‌افتد که یک قطعه امکان چرخش، جابجایی یا لغزش در یک یا چند جهت یا حول یک یا چند محور را داشته باشد. در قید کردن، نقصان قید در یک قطعه مانع از عملکرد مناسب می‌شود و می‌تواند منجر به خطرات قابل توجهی برای اوپراتور ماشین و خود تجهیز شود. بنا به کاربری، برخی موارد شاید نیازمند قید ناقص باشند: به عنوان مثال یک تخته چوب که جهت حرکت در راستای یک رنده آزاد می‌باشد.</a:t>
            </a:r>
            <a:endParaRPr lang="fa-IR" sz="2400" b="1" i="0" dirty="0">
              <a:solidFill>
                <a:srgbClr val="303030"/>
              </a:solidFill>
              <a:effectLst/>
              <a:latin typeface="iranyekan"/>
              <a:cs typeface="B Nazanin" panose="00000400000000000000" pitchFamily="2" charset="-78"/>
            </a:endParaRPr>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09427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ghelab.jpg"/>
          <p:cNvPicPr>
            <a:picLocks noChangeAspect="1"/>
          </p:cNvPicPr>
          <p:nvPr/>
        </p:nvPicPr>
        <p:blipFill>
          <a:blip r:embed="rId3"/>
          <a:stretch>
            <a:fillRect/>
          </a:stretch>
        </p:blipFill>
        <p:spPr>
          <a:xfrm>
            <a:off x="8550883" y="453144"/>
            <a:ext cx="2077741" cy="1879861"/>
          </a:xfrm>
          <a:prstGeom prst="rect">
            <a:avLst/>
          </a:prstGeom>
        </p:spPr>
      </p:pic>
      <p:pic>
        <p:nvPicPr>
          <p:cNvPr id="5" name="Picture 4"/>
          <p:cNvPicPr>
            <a:picLocks noChangeAspect="1"/>
          </p:cNvPicPr>
          <p:nvPr/>
        </p:nvPicPr>
        <p:blipFill rotWithShape="1">
          <a:blip r:embed="rId4"/>
          <a:srcRect l="3582" t="9858" r="2005" b="6230"/>
          <a:stretch/>
        </p:blipFill>
        <p:spPr>
          <a:xfrm>
            <a:off x="1579633" y="264247"/>
            <a:ext cx="2212075" cy="1777320"/>
          </a:xfrm>
          <a:prstGeom prst="rect">
            <a:avLst/>
          </a:prstGeom>
        </p:spPr>
      </p:pic>
      <p:sp>
        <p:nvSpPr>
          <p:cNvPr id="7" name="Title 1"/>
          <p:cNvSpPr>
            <a:spLocks noGrp="1"/>
          </p:cNvSpPr>
          <p:nvPr>
            <p:ph type="title"/>
          </p:nvPr>
        </p:nvSpPr>
        <p:spPr>
          <a:xfrm>
            <a:off x="735698" y="1779206"/>
            <a:ext cx="10515600" cy="5453754"/>
          </a:xfrm>
        </p:spPr>
        <p:txBody>
          <a:bodyPr>
            <a:normAutofit/>
          </a:bodyPr>
          <a:lstStyle/>
          <a:p>
            <a:pPr algn="ctr">
              <a:lnSpc>
                <a:spcPct val="150000"/>
              </a:lnSpc>
            </a:pPr>
            <a:r>
              <a:rPr lang="fa-IR" b="1" dirty="0" smtClean="0">
                <a:cs typeface="B Nazanin" panose="00000400000000000000" pitchFamily="2" charset="-78"/>
              </a:rPr>
              <a:t>دانشگاه فنی حرفه ای</a:t>
            </a:r>
            <a:br>
              <a:rPr lang="fa-IR" b="1" dirty="0" smtClean="0">
                <a:cs typeface="B Nazanin" panose="00000400000000000000" pitchFamily="2" charset="-78"/>
              </a:rPr>
            </a:br>
            <a:r>
              <a:rPr lang="fa-IR" b="1" dirty="0" smtClean="0">
                <a:cs typeface="B Nazanin" panose="00000400000000000000" pitchFamily="2" charset="-78"/>
              </a:rPr>
              <a:t>دانشکده فنی انقلاب اسلامی</a:t>
            </a:r>
            <a:r>
              <a:rPr lang="en-US" b="1" dirty="0" smtClean="0">
                <a:cs typeface="B Nazanin" panose="00000400000000000000" pitchFamily="2" charset="-78"/>
              </a:rPr>
              <a:t/>
            </a:r>
            <a:br>
              <a:rPr lang="en-US" b="1" dirty="0" smtClean="0">
                <a:cs typeface="B Nazanin" panose="00000400000000000000" pitchFamily="2" charset="-78"/>
              </a:rPr>
            </a:br>
            <a:r>
              <a:rPr lang="fa-IR" b="1" dirty="0" smtClean="0">
                <a:cs typeface="B Nazanin" panose="00000400000000000000" pitchFamily="2" charset="-78"/>
              </a:rPr>
              <a:t>نام استاد: مجید سبزعلیان</a:t>
            </a:r>
            <a:br>
              <a:rPr lang="fa-IR" b="1" dirty="0" smtClean="0">
                <a:cs typeface="B Nazanin" panose="00000400000000000000" pitchFamily="2" charset="-78"/>
              </a:rPr>
            </a:br>
            <a:r>
              <a:rPr lang="fa-IR" b="1" dirty="0" smtClean="0">
                <a:cs typeface="B Nazanin" panose="00000400000000000000" pitchFamily="2" charset="-78"/>
              </a:rPr>
              <a:t>نام واحد درسی: نقشه کشی قید و بند کاردانی</a:t>
            </a:r>
            <a:br>
              <a:rPr lang="fa-IR" b="1" dirty="0" smtClean="0">
                <a:cs typeface="B Nazanin" panose="00000400000000000000" pitchFamily="2" charset="-78"/>
              </a:rPr>
            </a:br>
            <a:r>
              <a:rPr lang="fa-IR" b="1" dirty="0" smtClean="0">
                <a:cs typeface="B Nazanin" panose="00000400000000000000" pitchFamily="2" charset="-78"/>
              </a:rPr>
              <a:t>بهار1399</a:t>
            </a:r>
            <a:endParaRPr lang="en-US" b="1" dirty="0">
              <a:cs typeface="Titr" pitchFamily="2" charset="-78"/>
            </a:endParaRPr>
          </a:p>
        </p:txBody>
      </p:sp>
      <p:sp>
        <p:nvSpPr>
          <p:cNvPr id="9" name="Slide Number Placeholder 8"/>
          <p:cNvSpPr>
            <a:spLocks noGrp="1"/>
          </p:cNvSpPr>
          <p:nvPr>
            <p:ph type="sldNum" sz="quarter" idx="12"/>
          </p:nvPr>
        </p:nvSpPr>
        <p:spPr/>
        <p:txBody>
          <a:bodyPr/>
          <a:lstStyle/>
          <a:p>
            <a:fld id="{5C7772A1-2F30-4474-8FB9-455F8F8AF481}" type="slidenum">
              <a:rPr lang="en-US" smtClean="0"/>
              <a:t>2</a:t>
            </a:fld>
            <a:endParaRPr lang="en-US"/>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053135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20</a:t>
            </a:fld>
            <a:endParaRPr lang="en-US"/>
          </a:p>
        </p:txBody>
      </p:sp>
      <p:sp>
        <p:nvSpPr>
          <p:cNvPr id="7" name="AutoShape 2" descr="https://enginik.com/wp-content/uploads/2017/05/1-4-257x300.jpg"/>
          <p:cNvSpPr>
            <a:spLocks noChangeAspect="1" noChangeArrowheads="1"/>
          </p:cNvSpPr>
          <p:nvPr/>
        </p:nvSpPr>
        <p:spPr bwMode="auto">
          <a:xfrm>
            <a:off x="1028700" y="-1438275"/>
            <a:ext cx="24479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1808467" y="208233"/>
            <a:ext cx="9565386" cy="6011124"/>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57955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21</a:t>
            </a:fld>
            <a:endParaRPr lang="en-US"/>
          </a:p>
        </p:txBody>
      </p:sp>
      <p:sp>
        <p:nvSpPr>
          <p:cNvPr id="2" name="Rectangle 1"/>
          <p:cNvSpPr/>
          <p:nvPr/>
        </p:nvSpPr>
        <p:spPr>
          <a:xfrm>
            <a:off x="531812" y="625643"/>
            <a:ext cx="11435598" cy="5262979"/>
          </a:xfrm>
          <a:prstGeom prst="rect">
            <a:avLst/>
          </a:prstGeom>
        </p:spPr>
        <p:txBody>
          <a:bodyPr wrap="square">
            <a:spAutoFit/>
          </a:bodyPr>
          <a:lstStyle/>
          <a:p>
            <a:pPr algn="just" rtl="1"/>
            <a:r>
              <a:rPr lang="fa-IR" sz="4800" b="1" dirty="0" smtClean="0">
                <a:solidFill>
                  <a:srgbClr val="222222"/>
                </a:solidFill>
                <a:latin typeface="irs"/>
                <a:cs typeface="B Nazanin" panose="00000400000000000000" pitchFamily="2" charset="-78"/>
              </a:rPr>
              <a:t>خصوصیات یک فیکسچر ایده ال</a:t>
            </a:r>
          </a:p>
          <a:p>
            <a:pPr algn="just" rtl="1"/>
            <a:r>
              <a:rPr lang="fa-IR" sz="3200" b="1" dirty="0" smtClean="0">
                <a:solidFill>
                  <a:srgbClr val="222222"/>
                </a:solidFill>
                <a:latin typeface="irs"/>
                <a:cs typeface="B Nazanin" panose="00000400000000000000" pitchFamily="2" charset="-78"/>
              </a:rPr>
              <a:t>۱- </a:t>
            </a:r>
            <a:r>
              <a:rPr lang="fa-IR" sz="3200" b="1" dirty="0">
                <a:solidFill>
                  <a:srgbClr val="222222"/>
                </a:solidFill>
                <a:latin typeface="irs"/>
                <a:cs typeface="B Nazanin" panose="00000400000000000000" pitchFamily="2" charset="-78"/>
              </a:rPr>
              <a:t>قطعه براحتی در جیگ و </a:t>
            </a:r>
            <a:r>
              <a:rPr lang="fa-IR" sz="3200" b="1" dirty="0" smtClean="0">
                <a:solidFill>
                  <a:srgbClr val="222222"/>
                </a:solidFill>
                <a:latin typeface="irs"/>
                <a:cs typeface="B Nazanin" panose="00000400000000000000" pitchFamily="2" charset="-78"/>
              </a:rPr>
              <a:t>فیکسچر </a:t>
            </a:r>
            <a:r>
              <a:rPr lang="fa-IR" sz="3200" b="1" dirty="0">
                <a:solidFill>
                  <a:srgbClr val="222222"/>
                </a:solidFill>
                <a:latin typeface="irs"/>
                <a:cs typeface="B Nazanin" panose="00000400000000000000" pitchFamily="2" charset="-78"/>
              </a:rPr>
              <a:t>قرار گیرد</a:t>
            </a:r>
          </a:p>
          <a:p>
            <a:pPr algn="just" rtl="1"/>
            <a:r>
              <a:rPr lang="fa-IR" sz="3200" b="1" dirty="0">
                <a:solidFill>
                  <a:srgbClr val="222222"/>
                </a:solidFill>
                <a:latin typeface="irs"/>
                <a:cs typeface="B Nazanin" panose="00000400000000000000" pitchFamily="2" charset="-78"/>
              </a:rPr>
              <a:t>۲- پس از انجام کار بروی قطعه در </a:t>
            </a:r>
            <a:r>
              <a:rPr lang="fa-IR" sz="3200" b="1" dirty="0" smtClean="0">
                <a:solidFill>
                  <a:srgbClr val="222222"/>
                </a:solidFill>
                <a:latin typeface="irs"/>
                <a:cs typeface="B Nazanin" panose="00000400000000000000" pitchFamily="2" charset="-78"/>
              </a:rPr>
              <a:t>فیکسچر </a:t>
            </a:r>
            <a:r>
              <a:rPr lang="fa-IR" sz="3200" b="1" dirty="0">
                <a:solidFill>
                  <a:srgbClr val="222222"/>
                </a:solidFill>
                <a:latin typeface="irs"/>
                <a:cs typeface="B Nazanin" panose="00000400000000000000" pitchFamily="2" charset="-78"/>
              </a:rPr>
              <a:t>بتوان براحتی ان را از </a:t>
            </a:r>
            <a:r>
              <a:rPr lang="fa-IR" sz="3200" b="1" dirty="0" smtClean="0">
                <a:solidFill>
                  <a:srgbClr val="222222"/>
                </a:solidFill>
                <a:latin typeface="irs"/>
                <a:cs typeface="B Nazanin" panose="00000400000000000000" pitchFamily="2" charset="-78"/>
              </a:rPr>
              <a:t>فیکسچر </a:t>
            </a:r>
            <a:r>
              <a:rPr lang="fa-IR" sz="3200" b="1" dirty="0">
                <a:solidFill>
                  <a:srgbClr val="222222"/>
                </a:solidFill>
                <a:latin typeface="irs"/>
                <a:cs typeface="B Nazanin" panose="00000400000000000000" pitchFamily="2" charset="-78"/>
              </a:rPr>
              <a:t>خارج نماییم.</a:t>
            </a:r>
          </a:p>
          <a:p>
            <a:pPr algn="just" rtl="1"/>
            <a:r>
              <a:rPr lang="fa-IR" sz="3200" b="1" dirty="0">
                <a:solidFill>
                  <a:srgbClr val="222222"/>
                </a:solidFill>
                <a:latin typeface="irs"/>
                <a:cs typeface="B Nazanin" panose="00000400000000000000" pitchFamily="2" charset="-78"/>
              </a:rPr>
              <a:t>۳-محل قرار گرفتن قطعه حداقل </a:t>
            </a:r>
            <a:r>
              <a:rPr lang="fa-IR" sz="3200" b="1" dirty="0" smtClean="0">
                <a:solidFill>
                  <a:srgbClr val="222222"/>
                </a:solidFill>
                <a:latin typeface="irs"/>
                <a:cs typeface="B Nazanin" panose="00000400000000000000" pitchFamily="2" charset="-78"/>
              </a:rPr>
              <a:t>در گیری و حداکثر </a:t>
            </a:r>
            <a:r>
              <a:rPr lang="fa-IR" sz="3200" b="1" dirty="0">
                <a:solidFill>
                  <a:srgbClr val="222222"/>
                </a:solidFill>
                <a:latin typeface="irs"/>
                <a:cs typeface="B Nazanin" panose="00000400000000000000" pitchFamily="2" charset="-78"/>
              </a:rPr>
              <a:t>کلمپینگ </a:t>
            </a:r>
            <a:r>
              <a:rPr lang="fa-IR" sz="3200" b="1" dirty="0" smtClean="0">
                <a:solidFill>
                  <a:srgbClr val="222222"/>
                </a:solidFill>
                <a:latin typeface="irs"/>
                <a:cs typeface="B Nazanin" panose="00000400000000000000" pitchFamily="2" charset="-78"/>
              </a:rPr>
              <a:t>(گیره کردن) </a:t>
            </a:r>
            <a:r>
              <a:rPr lang="fa-IR" sz="3200" b="1" dirty="0">
                <a:solidFill>
                  <a:srgbClr val="222222"/>
                </a:solidFill>
                <a:latin typeface="irs"/>
                <a:cs typeface="B Nazanin" panose="00000400000000000000" pitchFamily="2" charset="-78"/>
              </a:rPr>
              <a:t>را داشته باشد.</a:t>
            </a:r>
          </a:p>
          <a:p>
            <a:pPr algn="just" rtl="1"/>
            <a:r>
              <a:rPr lang="fa-IR" sz="3200" b="1" dirty="0" smtClean="0">
                <a:solidFill>
                  <a:srgbClr val="222222"/>
                </a:solidFill>
                <a:latin typeface="irs"/>
                <a:cs typeface="B Nazanin" panose="00000400000000000000" pitchFamily="2" charset="-78"/>
              </a:rPr>
              <a:t>۴-جا دادن </a:t>
            </a:r>
            <a:r>
              <a:rPr lang="fa-IR" sz="3200" b="1" dirty="0">
                <a:solidFill>
                  <a:srgbClr val="222222"/>
                </a:solidFill>
                <a:latin typeface="irs"/>
                <a:cs typeface="B Nazanin" panose="00000400000000000000" pitchFamily="2" charset="-78"/>
              </a:rPr>
              <a:t>قطعه </a:t>
            </a:r>
            <a:r>
              <a:rPr lang="fa-IR" sz="3200" b="1" dirty="0" smtClean="0">
                <a:solidFill>
                  <a:srgbClr val="222222"/>
                </a:solidFill>
                <a:latin typeface="irs"/>
                <a:cs typeface="B Nazanin" panose="00000400000000000000" pitchFamily="2" charset="-78"/>
              </a:rPr>
              <a:t>در فیکسچر مورد نظر با تلرانس های مجاز قطعه </a:t>
            </a:r>
            <a:r>
              <a:rPr lang="fa-IR" sz="3200" b="1" dirty="0">
                <a:solidFill>
                  <a:srgbClr val="222222"/>
                </a:solidFill>
                <a:latin typeface="irs"/>
                <a:cs typeface="B Nazanin" panose="00000400000000000000" pitchFamily="2" charset="-78"/>
              </a:rPr>
              <a:t>تطبیق داشته </a:t>
            </a:r>
            <a:r>
              <a:rPr lang="fa-IR" sz="3200" b="1" dirty="0" smtClean="0">
                <a:solidFill>
                  <a:srgbClr val="222222"/>
                </a:solidFill>
                <a:latin typeface="irs"/>
                <a:cs typeface="B Nazanin" panose="00000400000000000000" pitchFamily="2" charset="-78"/>
              </a:rPr>
              <a:t>و فیکسچرحتی المقدور بتواند </a:t>
            </a:r>
            <a:r>
              <a:rPr lang="fa-IR" sz="3200" b="1" dirty="0">
                <a:solidFill>
                  <a:srgbClr val="222222"/>
                </a:solidFill>
                <a:latin typeface="irs"/>
                <a:cs typeface="B Nazanin" panose="00000400000000000000" pitchFamily="2" charset="-78"/>
              </a:rPr>
              <a:t>قابل رگلاژ باشد.</a:t>
            </a:r>
          </a:p>
          <a:p>
            <a:pPr algn="just" rtl="1"/>
            <a:r>
              <a:rPr lang="fa-IR" sz="3200" b="1" dirty="0">
                <a:solidFill>
                  <a:srgbClr val="222222"/>
                </a:solidFill>
                <a:latin typeface="irs"/>
                <a:cs typeface="B Nazanin" panose="00000400000000000000" pitchFamily="2" charset="-78"/>
              </a:rPr>
              <a:t>۵- محل درگیری قطعه با </a:t>
            </a:r>
            <a:r>
              <a:rPr lang="fa-IR" sz="3200" b="1" dirty="0" smtClean="0">
                <a:solidFill>
                  <a:srgbClr val="222222"/>
                </a:solidFill>
                <a:latin typeface="irs"/>
                <a:cs typeface="B Nazanin" panose="00000400000000000000" pitchFamily="2" charset="-78"/>
              </a:rPr>
              <a:t>فیکسچر </a:t>
            </a:r>
            <a:r>
              <a:rPr lang="fa-IR" sz="3200" b="1" dirty="0">
                <a:solidFill>
                  <a:srgbClr val="222222"/>
                </a:solidFill>
                <a:latin typeface="irs"/>
                <a:cs typeface="B Nazanin" panose="00000400000000000000" pitchFamily="2" charset="-78"/>
              </a:rPr>
              <a:t>یا جیگ همیشه طوری انتخاب </a:t>
            </a:r>
            <a:r>
              <a:rPr lang="fa-IR" sz="3200" b="1" dirty="0" smtClean="0">
                <a:solidFill>
                  <a:srgbClr val="222222"/>
                </a:solidFill>
                <a:latin typeface="irs"/>
                <a:cs typeface="B Nazanin" panose="00000400000000000000" pitchFamily="2" charset="-78"/>
              </a:rPr>
              <a:t>می شود </a:t>
            </a:r>
            <a:r>
              <a:rPr lang="fa-IR" sz="3200" b="1" dirty="0">
                <a:solidFill>
                  <a:srgbClr val="222222"/>
                </a:solidFill>
                <a:latin typeface="irs"/>
                <a:cs typeface="B Nazanin" panose="00000400000000000000" pitchFamily="2" charset="-78"/>
              </a:rPr>
              <a:t>که قطعه در موقعیت مناسب کاری </a:t>
            </a:r>
            <a:r>
              <a:rPr lang="fa-IR" sz="3200" b="1" dirty="0" smtClean="0">
                <a:solidFill>
                  <a:srgbClr val="222222"/>
                </a:solidFill>
                <a:latin typeface="irs"/>
                <a:cs typeface="B Nazanin" panose="00000400000000000000" pitchFamily="2" charset="-78"/>
              </a:rPr>
              <a:t>قرار گیرد</a:t>
            </a:r>
            <a:r>
              <a:rPr lang="fa-IR" sz="3200" b="1" dirty="0">
                <a:solidFill>
                  <a:srgbClr val="222222"/>
                </a:solidFill>
                <a:latin typeface="irs"/>
                <a:cs typeface="B Nazanin" panose="00000400000000000000" pitchFamily="2" charset="-78"/>
              </a:rPr>
              <a:t>.</a:t>
            </a:r>
            <a:endParaRPr lang="fa-IR" sz="3200" b="1" i="0" dirty="0">
              <a:solidFill>
                <a:srgbClr val="222222"/>
              </a:solidFill>
              <a:effectLst/>
              <a:latin typeface="irs"/>
              <a:cs typeface="B Nazanin" panose="00000400000000000000" pitchFamily="2" charset="-78"/>
            </a:endParaRPr>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66779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22</a:t>
            </a:fld>
            <a:endParaRPr lang="en-US"/>
          </a:p>
        </p:txBody>
      </p:sp>
      <p:sp>
        <p:nvSpPr>
          <p:cNvPr id="5" name="Rectangle 4"/>
          <p:cNvSpPr/>
          <p:nvPr/>
        </p:nvSpPr>
        <p:spPr>
          <a:xfrm>
            <a:off x="3497179" y="1152907"/>
            <a:ext cx="8309809" cy="4893647"/>
          </a:xfrm>
          <a:prstGeom prst="rect">
            <a:avLst/>
          </a:prstGeom>
        </p:spPr>
        <p:txBody>
          <a:bodyPr wrap="square">
            <a:spAutoFit/>
          </a:bodyPr>
          <a:lstStyle/>
          <a:p>
            <a:pPr algn="just" rtl="1" fontAlgn="base"/>
            <a:r>
              <a:rPr lang="fa-IR" sz="2400" b="1" dirty="0">
                <a:solidFill>
                  <a:srgbClr val="626262"/>
                </a:solidFill>
                <a:latin typeface="iransans"/>
                <a:cs typeface="B Nazanin" panose="00000400000000000000" pitchFamily="2" charset="-78"/>
              </a:rPr>
              <a:t>موضع دهی می‌تواند از سطوح مختلفی انجام گیرد که هر کدام دارای محاسنی است و هر کدام برای قطعه کار و موقعیتی مناسب است. در این مطلب موضع دهی از سطوح استوانه‌ای معرفی شده. همچنین الزامات این موضع دهنده‌ها نیز آورده شده </a:t>
            </a:r>
            <a:r>
              <a:rPr lang="fa-IR" sz="2400" b="1" dirty="0" smtClean="0">
                <a:solidFill>
                  <a:srgbClr val="626262"/>
                </a:solidFill>
                <a:latin typeface="iransans"/>
                <a:cs typeface="B Nazanin" panose="00000400000000000000" pitchFamily="2" charset="-78"/>
              </a:rPr>
              <a:t>است</a:t>
            </a:r>
            <a:endParaRPr lang="fa-IR" sz="2400" b="1" dirty="0">
              <a:solidFill>
                <a:srgbClr val="626262"/>
              </a:solidFill>
              <a:latin typeface="iransans"/>
              <a:cs typeface="B Nazanin" panose="00000400000000000000" pitchFamily="2" charset="-78"/>
            </a:endParaRPr>
          </a:p>
          <a:p>
            <a:pPr algn="just" rtl="1" fontAlgn="base"/>
            <a:r>
              <a:rPr lang="fa-IR" sz="2400" b="1" dirty="0">
                <a:solidFill>
                  <a:srgbClr val="444444"/>
                </a:solidFill>
                <a:latin typeface="iransans"/>
                <a:cs typeface="B Nazanin" panose="00000400000000000000" pitchFamily="2" charset="-78"/>
              </a:rPr>
              <a:t>موضع دهی از سطوح استوانه ای</a:t>
            </a:r>
          </a:p>
          <a:p>
            <a:pPr algn="just" rtl="1" fontAlgn="base"/>
            <a:r>
              <a:rPr lang="fa-IR" sz="2400" b="1" dirty="0">
                <a:solidFill>
                  <a:srgbClr val="626262"/>
                </a:solidFill>
                <a:latin typeface="iransans"/>
                <a:cs typeface="B Nazanin" panose="00000400000000000000" pitchFamily="2" charset="-78"/>
              </a:rPr>
              <a:t>موضع دهنده های استوانه‌ای متداول‌ترین روش </a:t>
            </a:r>
            <a:r>
              <a:rPr lang="fa-IR" sz="2400" b="1" dirty="0">
                <a:solidFill>
                  <a:srgbClr val="626262"/>
                </a:solidFill>
                <a:latin typeface="inherit"/>
                <a:cs typeface="B Nazanin" panose="00000400000000000000" pitchFamily="2" charset="-78"/>
              </a:rPr>
              <a:t>موضع دهی</a:t>
            </a:r>
            <a:r>
              <a:rPr lang="fa-IR" sz="2400" b="1" dirty="0">
                <a:solidFill>
                  <a:srgbClr val="626262"/>
                </a:solidFill>
                <a:latin typeface="iransans"/>
                <a:cs typeface="B Nazanin" panose="00000400000000000000" pitchFamily="2" charset="-78"/>
              </a:rPr>
              <a:t> است. زیرا از تمام روش‌هایدیگر مؤثر تر است. شکل زیر موضع دهنده استوانه‌ای کوتاهی را نشان می‌دهد که به همراه نیرو گیره بندی، کلیه شش درجه آزادی را به استثنای درجه آزادی مربوط به دوران حول محور خودش را سلب می‌کند. به منظور این درجه آزادی و کامل شدن موضع دهیمی‌باید از موضع دهنده دومی هم استفاده کرد. موضع دهنده ها باید دقیقاً نسبت به پایهجا سازی شده و برای جلوگیری از چسبیدن آنها به قطعه کار در هنگام باز و بسته کردن، باید تا حد امکان کوتاه ساخته شوند.</a:t>
            </a:r>
            <a:endParaRPr lang="fa-IR" sz="2400" b="1" i="0" dirty="0">
              <a:solidFill>
                <a:srgbClr val="626262"/>
              </a:solidFill>
              <a:effectLst/>
              <a:latin typeface="iransans"/>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405694" y="1379621"/>
            <a:ext cx="3051717" cy="4297601"/>
          </a:xfrm>
          <a:prstGeom prst="rect">
            <a:avLst/>
          </a:prstGeom>
        </p:spPr>
      </p:pic>
      <p:sp>
        <p:nvSpPr>
          <p:cNvPr id="7"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59746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23</a:t>
            </a:fld>
            <a:endParaRPr lang="en-US"/>
          </a:p>
        </p:txBody>
      </p:sp>
      <p:sp>
        <p:nvSpPr>
          <p:cNvPr id="5" name="Rectangle 4"/>
          <p:cNvSpPr/>
          <p:nvPr/>
        </p:nvSpPr>
        <p:spPr>
          <a:xfrm>
            <a:off x="4716379" y="1152907"/>
            <a:ext cx="7182989" cy="3108543"/>
          </a:xfrm>
          <a:prstGeom prst="rect">
            <a:avLst/>
          </a:prstGeom>
        </p:spPr>
        <p:txBody>
          <a:bodyPr wrap="square">
            <a:spAutoFit/>
          </a:bodyPr>
          <a:lstStyle/>
          <a:p>
            <a:pPr algn="just" rtl="1"/>
            <a:r>
              <a:rPr lang="fa-IR" sz="2800" b="1" dirty="0">
                <a:solidFill>
                  <a:srgbClr val="626262"/>
                </a:solidFill>
                <a:latin typeface="iransans"/>
                <a:cs typeface="B Nazanin" panose="00000400000000000000" pitchFamily="2" charset="-78"/>
              </a:rPr>
              <a:t>اگر لازم شود برای ایجاد نگه داری بهتر یک قطعه کاری که از جنس ضعیف ساخته شدهاست، از موضع دهنده بلند استفاده شود، در این صورت موضع دهی می‌باید فقط درقسمت‌های ابتدایی و انتهایی موضع دهنده در نظر گرفته شود و در این شرایط باید میله مطابق شکل زیر در قسمت وسط لاغرتر باشد. معمولاً موضع دهنده های بلند را با ایجاد یکسوراخ در امتداد محور دوران سبک می‌نمایند.</a:t>
            </a:r>
            <a:endParaRPr lang="en-US" sz="2800" b="1"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218955" y="1737262"/>
            <a:ext cx="4032202" cy="4704235"/>
          </a:xfrm>
          <a:prstGeom prst="rect">
            <a:avLst/>
          </a:prstGeom>
        </p:spPr>
      </p:pic>
      <p:sp>
        <p:nvSpPr>
          <p:cNvPr id="7"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39074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24</a:t>
            </a:fld>
            <a:endParaRPr lang="en-US"/>
          </a:p>
        </p:txBody>
      </p:sp>
      <p:sp>
        <p:nvSpPr>
          <p:cNvPr id="6" name="Rectangle 5"/>
          <p:cNvSpPr/>
          <p:nvPr/>
        </p:nvSpPr>
        <p:spPr>
          <a:xfrm>
            <a:off x="4219074" y="206423"/>
            <a:ext cx="7755630" cy="6124754"/>
          </a:xfrm>
          <a:prstGeom prst="rect">
            <a:avLst/>
          </a:prstGeom>
        </p:spPr>
        <p:txBody>
          <a:bodyPr wrap="square">
            <a:spAutoFit/>
          </a:bodyPr>
          <a:lstStyle/>
          <a:p>
            <a:pPr algn="just" rtl="1" fontAlgn="base"/>
            <a:r>
              <a:rPr lang="fa-IR" sz="2800" b="1" dirty="0">
                <a:solidFill>
                  <a:srgbClr val="626262"/>
                </a:solidFill>
                <a:latin typeface="iransans"/>
                <a:cs typeface="B Nazanin" panose="00000400000000000000" pitchFamily="2" charset="-78"/>
              </a:rPr>
              <a:t>برای تسهیل در امر جا گذاری قطعه کار، باید سر موضع دهنده‌ها را با پخ زدن به میزانقابل توجهی باریک ساخت و همچنین می‌باید پایه قرارگاه آن دارای فاصله خالی یا بادخور باشد تا گرد و غبار مانع از سوار شدن صحیح موضع دهنده نگردد. </a:t>
            </a:r>
            <a:endParaRPr lang="en-US" sz="2800" b="1" dirty="0" smtClean="0">
              <a:solidFill>
                <a:srgbClr val="626262"/>
              </a:solidFill>
              <a:latin typeface="iransans"/>
              <a:cs typeface="B Nazanin" panose="00000400000000000000" pitchFamily="2" charset="-78"/>
            </a:endParaRPr>
          </a:p>
          <a:p>
            <a:pPr algn="just" rtl="1" fontAlgn="base"/>
            <a:r>
              <a:rPr lang="fa-IR" sz="2800" b="1" dirty="0" smtClean="0">
                <a:solidFill>
                  <a:srgbClr val="626262"/>
                </a:solidFill>
                <a:latin typeface="iransans"/>
                <a:cs typeface="B Nazanin" panose="00000400000000000000" pitchFamily="2" charset="-78"/>
              </a:rPr>
              <a:t>وقتی یک میله موضع دهی در ارتباط با گیره بندی بکار رود، باید به پایه محکم شود در غیر این صورت ممکن است به علت نیروی گیره بندی به خارج بیرون کشیده شود. شکل زیر نحوه بستن موضع دهنده را به کمک مهره نشان می‌دهد. روش‌های دیگر بستن موضع دهنده استفاده از پیچ قابل تنظیم و واشر یا فلنج و پیچ‌های تنظیم است. باید یاد آوری کرد که موضع دهنده پیچی فاقد ثبات کافی است.</a:t>
            </a:r>
          </a:p>
          <a:p>
            <a:pPr algn="just" rtl="1"/>
            <a:r>
              <a:rPr lang="fa-IR" sz="2800" b="1" dirty="0">
                <a:cs typeface="B Nazanin" panose="00000400000000000000" pitchFamily="2" charset="-78"/>
              </a:rPr>
              <a:t/>
            </a:r>
            <a:br>
              <a:rPr lang="fa-IR" sz="2800" b="1" dirty="0">
                <a:cs typeface="B Nazanin" panose="00000400000000000000" pitchFamily="2" charset="-78"/>
              </a:rPr>
            </a:br>
            <a:endParaRPr lang="en-US" sz="2800" b="1" dirty="0">
              <a:cs typeface="B Nazanin" panose="00000400000000000000" pitchFamily="2" charset="-78"/>
            </a:endParaRPr>
          </a:p>
        </p:txBody>
      </p:sp>
      <p:pic>
        <p:nvPicPr>
          <p:cNvPr id="7" name="Picture 6"/>
          <p:cNvPicPr>
            <a:picLocks noChangeAspect="1"/>
          </p:cNvPicPr>
          <p:nvPr/>
        </p:nvPicPr>
        <p:blipFill>
          <a:blip r:embed="rId2"/>
          <a:stretch>
            <a:fillRect/>
          </a:stretch>
        </p:blipFill>
        <p:spPr>
          <a:xfrm>
            <a:off x="380599" y="1539275"/>
            <a:ext cx="3838475" cy="4515854"/>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74745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25</a:t>
            </a:fld>
            <a:endParaRPr lang="en-US"/>
          </a:p>
        </p:txBody>
      </p:sp>
      <p:sp>
        <p:nvSpPr>
          <p:cNvPr id="5" name="Rectangle 4"/>
          <p:cNvSpPr/>
          <p:nvPr/>
        </p:nvSpPr>
        <p:spPr>
          <a:xfrm>
            <a:off x="921695" y="1315454"/>
            <a:ext cx="11114756" cy="2677656"/>
          </a:xfrm>
          <a:prstGeom prst="rect">
            <a:avLst/>
          </a:prstGeom>
        </p:spPr>
        <p:txBody>
          <a:bodyPr wrap="square">
            <a:spAutoFit/>
          </a:bodyPr>
          <a:lstStyle/>
          <a:p>
            <a:pPr algn="just" rtl="1"/>
            <a:r>
              <a:rPr lang="fa-IR" sz="2800" b="1" dirty="0">
                <a:solidFill>
                  <a:srgbClr val="626262"/>
                </a:solidFill>
                <a:latin typeface="iransans"/>
                <a:cs typeface="B Nazanin" panose="00000400000000000000" pitchFamily="2" charset="-78"/>
              </a:rPr>
              <a:t>در صورت نیاز به موضع دهنده پیچی باید با استوانه‌ای ساختن قسمتی از آن که در سوراخ پایه داخل می‌شود (موضع دهی قطری)، مانع بی ثباتی آن شد (در موضع دهنده بوش مته علاوه بر قسمت رزوه شده قسمت صاف استوانه‌ای نیز به منظور موضع دهی وجود دارد). موضع دهنده شکل زیر که از نوع بوش لبه دار است برای موضع دهی یک قطعه کار با توجه به برجستگی آن بکار می‌رود. این موضع دهنده، کلیه وظایف موضع دهنده میله‌ای را انجاممی‌دهد.</a:t>
            </a:r>
            <a:endParaRPr lang="en-US" sz="2800" b="1"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1851316" y="3993110"/>
            <a:ext cx="3323809" cy="2190476"/>
          </a:xfrm>
          <a:prstGeom prst="rect">
            <a:avLst/>
          </a:prstGeom>
        </p:spPr>
      </p:pic>
      <p:sp>
        <p:nvSpPr>
          <p:cNvPr id="7"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46878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26</a:t>
            </a:fld>
            <a:endParaRPr lang="en-US"/>
          </a:p>
        </p:txBody>
      </p:sp>
      <p:sp>
        <p:nvSpPr>
          <p:cNvPr id="5" name="Rectangle 4"/>
          <p:cNvSpPr/>
          <p:nvPr/>
        </p:nvSpPr>
        <p:spPr>
          <a:xfrm>
            <a:off x="1058779" y="1507957"/>
            <a:ext cx="10651957" cy="2862322"/>
          </a:xfrm>
          <a:prstGeom prst="rect">
            <a:avLst/>
          </a:prstGeom>
        </p:spPr>
        <p:txBody>
          <a:bodyPr wrap="square">
            <a:spAutoFit/>
          </a:bodyPr>
          <a:lstStyle/>
          <a:p>
            <a:pPr algn="just" rtl="1" fontAlgn="base"/>
            <a:r>
              <a:rPr lang="fa-IR" sz="3600" b="1" dirty="0">
                <a:solidFill>
                  <a:srgbClr val="626262"/>
                </a:solidFill>
                <a:latin typeface="iransans"/>
                <a:cs typeface="B Nazanin" panose="00000400000000000000" pitchFamily="2" charset="-78"/>
              </a:rPr>
              <a:t>موقعیت دهی قطعه کار در طراحی قد و بندها نقشی اساسی دارد. در این مطلب در ادامه مطلب قبلی به اصول بحث موقعیت دهی در قید و بندها می‌پردازیم. بر همین اساس موقعیت دهی غیر ضروری، موقعیت دهی شش نقطه‌ای و انواع موقعیت دهنده‌ ها توضیح داده شده. </a:t>
            </a:r>
            <a:endParaRPr lang="fa-IR" sz="3600" b="1" dirty="0" smtClean="0">
              <a:solidFill>
                <a:srgbClr val="626262"/>
              </a:solidFill>
              <a:latin typeface="iransans"/>
              <a:cs typeface="B Nazanin" panose="00000400000000000000" pitchFamily="2" charset="-78"/>
            </a:endParaRPr>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82069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27</a:t>
            </a:fld>
            <a:endParaRPr lang="en-US"/>
          </a:p>
        </p:txBody>
      </p:sp>
      <p:sp>
        <p:nvSpPr>
          <p:cNvPr id="5" name="Rectangle 4"/>
          <p:cNvSpPr/>
          <p:nvPr/>
        </p:nvSpPr>
        <p:spPr>
          <a:xfrm>
            <a:off x="531812" y="970344"/>
            <a:ext cx="11419556" cy="5139869"/>
          </a:xfrm>
          <a:prstGeom prst="rect">
            <a:avLst/>
          </a:prstGeom>
        </p:spPr>
        <p:txBody>
          <a:bodyPr wrap="square">
            <a:spAutoFit/>
          </a:bodyPr>
          <a:lstStyle/>
          <a:p>
            <a:pPr algn="just" rtl="1" fontAlgn="base"/>
            <a:r>
              <a:rPr lang="fa-IR" sz="4000" b="1" dirty="0" smtClean="0">
                <a:solidFill>
                  <a:srgbClr val="444444"/>
                </a:solidFill>
                <a:latin typeface="iransans"/>
                <a:cs typeface="B Nazanin" panose="00000400000000000000" pitchFamily="2" charset="-78"/>
              </a:rPr>
              <a:t>موقعیت </a:t>
            </a:r>
            <a:r>
              <a:rPr lang="fa-IR" sz="4000" b="1" dirty="0">
                <a:solidFill>
                  <a:srgbClr val="444444"/>
                </a:solidFill>
                <a:latin typeface="iransans"/>
                <a:cs typeface="B Nazanin" panose="00000400000000000000" pitchFamily="2" charset="-78"/>
              </a:rPr>
              <a:t>دهی غیر ضروری</a:t>
            </a:r>
          </a:p>
          <a:p>
            <a:pPr algn="just" rtl="1" fontAlgn="base"/>
            <a:r>
              <a:rPr lang="fa-IR" sz="3200" b="1" dirty="0">
                <a:solidFill>
                  <a:srgbClr val="626262"/>
                </a:solidFill>
                <a:latin typeface="iransans"/>
                <a:cs typeface="B Nazanin" panose="00000400000000000000" pitchFamily="2" charset="-78"/>
              </a:rPr>
              <a:t>وقتی </a:t>
            </a:r>
            <a:r>
              <a:rPr lang="fa-IR" sz="3200" b="1" dirty="0">
                <a:solidFill>
                  <a:srgbClr val="626262"/>
                </a:solidFill>
                <a:latin typeface="inherit"/>
                <a:cs typeface="B Nazanin" panose="00000400000000000000" pitchFamily="2" charset="-78"/>
              </a:rPr>
              <a:t>موقعیت دهی</a:t>
            </a:r>
            <a:r>
              <a:rPr lang="fa-IR" sz="3200" b="1" dirty="0">
                <a:solidFill>
                  <a:srgbClr val="626262"/>
                </a:solidFill>
                <a:latin typeface="iransans"/>
                <a:cs typeface="B Nazanin" panose="00000400000000000000" pitchFamily="2" charset="-78"/>
              </a:rPr>
              <a:t> غیر ضروری وجود دارد که دو موقعیت دهنده بخواهند یک درجه آزادی قطعه کار را از دو نقطه مختلف سلب کنند. از پیش آمدن چنین شرایطی باید جلوگیری کرد. شکل زیر یک سیستم موقعیت دهی را نشان می‌دهد که قطعه کار روی دو میله قرار گرفته است. وظیفه میله شماره ۲ جلو گیری از دوران قطعه حوا محور میله شماره ۱ است ولی سیستم طوری است که هر دو میله سعی دارند مانع از حرکت قطعه کار در امتداد محور </a:t>
            </a:r>
            <a:r>
              <a:rPr lang="en-US" sz="3200" b="1" dirty="0">
                <a:solidFill>
                  <a:srgbClr val="626262"/>
                </a:solidFill>
                <a:latin typeface="iransans"/>
                <a:cs typeface="B Nazanin" panose="00000400000000000000" pitchFamily="2" charset="-78"/>
              </a:rPr>
              <a:t>XX </a:t>
            </a:r>
            <a:r>
              <a:rPr lang="fa-IR" sz="3200" b="1" dirty="0">
                <a:solidFill>
                  <a:srgbClr val="626262"/>
                </a:solidFill>
                <a:latin typeface="iransans"/>
                <a:cs typeface="B Nazanin" panose="00000400000000000000" pitchFamily="2" charset="-78"/>
              </a:rPr>
              <a:t>شوند و از این رو موضع دهی غیر ضروری به وجود آمده است. یک چنین سیستمی کاملاً غیر عملی است زیرا تنها در صورتی عملی می‌شود که کلیه قطعات سیستم موقعیت دهی کاملاً دقیق و بدون هیچ گونه خطایی ساخته شده باشند.</a:t>
            </a:r>
            <a:endParaRPr lang="fa-IR" sz="3200" b="1" i="0" dirty="0">
              <a:solidFill>
                <a:srgbClr val="626262"/>
              </a:solidFill>
              <a:effectLst/>
              <a:latin typeface="iransans"/>
              <a:cs typeface="B Nazanin" panose="00000400000000000000" pitchFamily="2" charset="-78"/>
            </a:endParaRPr>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594069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28</a:t>
            </a:fld>
            <a:endParaRPr lang="en-US"/>
          </a:p>
        </p:txBody>
      </p:sp>
      <p:pic>
        <p:nvPicPr>
          <p:cNvPr id="5" name="Picture 4"/>
          <p:cNvPicPr>
            <a:picLocks noChangeAspect="1"/>
          </p:cNvPicPr>
          <p:nvPr/>
        </p:nvPicPr>
        <p:blipFill>
          <a:blip r:embed="rId2"/>
          <a:stretch>
            <a:fillRect/>
          </a:stretch>
        </p:blipFill>
        <p:spPr>
          <a:xfrm>
            <a:off x="2963916" y="1152907"/>
            <a:ext cx="6404674" cy="4346028"/>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12100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29</a:t>
            </a:fld>
            <a:endParaRPr lang="en-US"/>
          </a:p>
        </p:txBody>
      </p:sp>
      <p:sp>
        <p:nvSpPr>
          <p:cNvPr id="2" name="Rectangle 1"/>
          <p:cNvSpPr/>
          <p:nvPr/>
        </p:nvSpPr>
        <p:spPr>
          <a:xfrm>
            <a:off x="756402" y="787782"/>
            <a:ext cx="10906208" cy="3785652"/>
          </a:xfrm>
          <a:prstGeom prst="rect">
            <a:avLst/>
          </a:prstGeom>
        </p:spPr>
        <p:txBody>
          <a:bodyPr wrap="square">
            <a:spAutoFit/>
          </a:bodyPr>
          <a:lstStyle/>
          <a:p>
            <a:pPr algn="just" rtl="1" fontAlgn="base"/>
            <a:r>
              <a:rPr lang="fa-IR" sz="4400" b="1" dirty="0">
                <a:solidFill>
                  <a:srgbClr val="444444"/>
                </a:solidFill>
                <a:latin typeface="iransans"/>
                <a:cs typeface="B Nazanin" panose="00000400000000000000" pitchFamily="2" charset="-78"/>
              </a:rPr>
              <a:t>موقعیت دهنده ها</a:t>
            </a:r>
          </a:p>
          <a:p>
            <a:pPr algn="just" rtl="1" fontAlgn="base"/>
            <a:r>
              <a:rPr lang="fa-IR" sz="2800" b="1" dirty="0">
                <a:solidFill>
                  <a:srgbClr val="626262"/>
                </a:solidFill>
                <a:latin typeface="iransans"/>
                <a:cs typeface="B Nazanin" panose="00000400000000000000" pitchFamily="2" charset="-78"/>
              </a:rPr>
              <a:t>معمولاً موقعیت دهنده‌ها از بدنه قید و بند یا همان جیگ و فیکسچر جدا ساخته می‌شوند و جنس آنها از فولاد سخت یا از فولادی که سختی سطحی دارد است. و به دقت و اندازه مورد نظر سنگ زده شده است. (در مورد موقعیت دهنده‌های استوانه‌ای فضای آزاد کمی برای خارج و داخل شدن موضع دهنده پیش‌بینی می‌شود.) و سپس با دقت در بدنه جیگ و فیکسچر جا سازی می‌شوند.</a:t>
            </a:r>
          </a:p>
          <a:p>
            <a:pPr algn="just" rtl="1" fontAlgn="base"/>
            <a:r>
              <a:rPr lang="fa-IR" sz="2800" b="1" dirty="0">
                <a:solidFill>
                  <a:srgbClr val="626262"/>
                </a:solidFill>
                <a:latin typeface="iransans"/>
                <a:cs typeface="B Nazanin" panose="00000400000000000000" pitchFamily="2" charset="-78"/>
              </a:rPr>
              <a:t>موقعیت دهنده‌ها را می‌توان به ۴ دسته زیر تقسیم بندی کرد که هر یک از آنها را می‌توان بر حسب احتیاج ثابت یا قابل تنظیم ساخت:</a:t>
            </a:r>
            <a:endParaRPr lang="fa-IR" sz="2800" b="1" i="0" dirty="0">
              <a:solidFill>
                <a:srgbClr val="626262"/>
              </a:solidFill>
              <a:effectLst/>
              <a:latin typeface="iransans"/>
              <a:cs typeface="B Nazanin" panose="00000400000000000000" pitchFamily="2" charset="-78"/>
            </a:endParaRPr>
          </a:p>
        </p:txBody>
      </p:sp>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55262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59531" y="135995"/>
            <a:ext cx="8312216" cy="6531027"/>
          </a:xfrm>
          <a:prstGeom prst="rect">
            <a:avLst/>
          </a:prstGeom>
        </p:spPr>
      </p:pic>
      <p:sp>
        <p:nvSpPr>
          <p:cNvPr id="4" name="Slide Number Placeholder 3"/>
          <p:cNvSpPr>
            <a:spLocks noGrp="1"/>
          </p:cNvSpPr>
          <p:nvPr>
            <p:ph type="sldNum" sz="quarter" idx="12"/>
          </p:nvPr>
        </p:nvSpPr>
        <p:spPr/>
        <p:txBody>
          <a:bodyPr/>
          <a:lstStyle/>
          <a:p>
            <a:fld id="{5C7772A1-2F30-4474-8FB9-455F8F8AF481}" type="slidenum">
              <a:rPr lang="en-US" smtClean="0"/>
              <a:t>3</a:t>
            </a:fld>
            <a:endParaRPr lang="en-US"/>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94423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30</a:t>
            </a:fld>
            <a:endParaRPr lang="en-US"/>
          </a:p>
        </p:txBody>
      </p:sp>
      <p:pic>
        <p:nvPicPr>
          <p:cNvPr id="2" name="Picture 1"/>
          <p:cNvPicPr>
            <a:picLocks noChangeAspect="1"/>
          </p:cNvPicPr>
          <p:nvPr/>
        </p:nvPicPr>
        <p:blipFill>
          <a:blip r:embed="rId2"/>
          <a:stretch>
            <a:fillRect/>
          </a:stretch>
        </p:blipFill>
        <p:spPr>
          <a:xfrm>
            <a:off x="1611502" y="662923"/>
            <a:ext cx="4400000" cy="2933333"/>
          </a:xfrm>
          <a:prstGeom prst="rect">
            <a:avLst/>
          </a:prstGeom>
        </p:spPr>
      </p:pic>
      <p:pic>
        <p:nvPicPr>
          <p:cNvPr id="3" name="Picture 2"/>
          <p:cNvPicPr>
            <a:picLocks noChangeAspect="1"/>
          </p:cNvPicPr>
          <p:nvPr/>
        </p:nvPicPr>
        <p:blipFill>
          <a:blip r:embed="rId3"/>
          <a:stretch>
            <a:fillRect/>
          </a:stretch>
        </p:blipFill>
        <p:spPr>
          <a:xfrm>
            <a:off x="7122961" y="1152907"/>
            <a:ext cx="4266667" cy="2723809"/>
          </a:xfrm>
          <a:prstGeom prst="rect">
            <a:avLst/>
          </a:prstGeom>
        </p:spPr>
      </p:pic>
      <p:pic>
        <p:nvPicPr>
          <p:cNvPr id="5" name="Picture 4"/>
          <p:cNvPicPr>
            <a:picLocks noChangeAspect="1"/>
          </p:cNvPicPr>
          <p:nvPr/>
        </p:nvPicPr>
        <p:blipFill>
          <a:blip r:embed="rId4"/>
          <a:stretch>
            <a:fillRect/>
          </a:stretch>
        </p:blipFill>
        <p:spPr>
          <a:xfrm>
            <a:off x="531811" y="4042611"/>
            <a:ext cx="5138129" cy="2674490"/>
          </a:xfrm>
          <a:prstGeom prst="rect">
            <a:avLst/>
          </a:prstGeom>
        </p:spPr>
      </p:pic>
      <p:pic>
        <p:nvPicPr>
          <p:cNvPr id="6" name="Picture 5"/>
          <p:cNvPicPr>
            <a:picLocks noChangeAspect="1"/>
          </p:cNvPicPr>
          <p:nvPr/>
        </p:nvPicPr>
        <p:blipFill>
          <a:blip r:embed="rId5"/>
          <a:stretch>
            <a:fillRect/>
          </a:stretch>
        </p:blipFill>
        <p:spPr>
          <a:xfrm>
            <a:off x="6011502" y="4170947"/>
            <a:ext cx="6058808" cy="2546154"/>
          </a:xfrm>
          <a:prstGeom prst="rect">
            <a:avLst/>
          </a:prstGeom>
        </p:spPr>
      </p:pic>
      <p:sp>
        <p:nvSpPr>
          <p:cNvPr id="7"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59536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31</a:t>
            </a:fld>
            <a:endParaRPr lang="en-US"/>
          </a:p>
        </p:txBody>
      </p:sp>
      <p:sp>
        <p:nvSpPr>
          <p:cNvPr id="2" name="Rectangle 1"/>
          <p:cNvSpPr/>
          <p:nvPr/>
        </p:nvSpPr>
        <p:spPr>
          <a:xfrm>
            <a:off x="1728673" y="264562"/>
            <a:ext cx="10463327" cy="523220"/>
          </a:xfrm>
          <a:prstGeom prst="rect">
            <a:avLst/>
          </a:prstGeom>
        </p:spPr>
        <p:txBody>
          <a:bodyPr wrap="square">
            <a:spAutoFit/>
          </a:bodyPr>
          <a:lstStyle/>
          <a:p>
            <a:r>
              <a:rPr lang="fa-IR" sz="2800" b="1" dirty="0">
                <a:solidFill>
                  <a:srgbClr val="626262"/>
                </a:solidFill>
                <a:latin typeface="iransans"/>
                <a:cs typeface="B Nazanin" panose="00000400000000000000" pitchFamily="2" charset="-78"/>
              </a:rPr>
              <a:t>در زیر نمونه‌ای از کاربرد این موقعیت دهنده‌ها به‌صورت نقشه‌هایی آورده شده است.</a:t>
            </a:r>
            <a:endParaRPr lang="en-US" sz="2800" b="1"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531812" y="4134905"/>
            <a:ext cx="2942857" cy="2628571"/>
          </a:xfrm>
          <a:prstGeom prst="rect">
            <a:avLst/>
          </a:prstGeom>
        </p:spPr>
      </p:pic>
      <p:pic>
        <p:nvPicPr>
          <p:cNvPr id="5" name="Picture 4"/>
          <p:cNvPicPr>
            <a:picLocks noChangeAspect="1"/>
          </p:cNvPicPr>
          <p:nvPr/>
        </p:nvPicPr>
        <p:blipFill>
          <a:blip r:embed="rId3"/>
          <a:stretch>
            <a:fillRect/>
          </a:stretch>
        </p:blipFill>
        <p:spPr>
          <a:xfrm>
            <a:off x="3695597" y="2430143"/>
            <a:ext cx="2790476" cy="3409524"/>
          </a:xfrm>
          <a:prstGeom prst="rect">
            <a:avLst/>
          </a:prstGeom>
        </p:spPr>
      </p:pic>
      <p:pic>
        <p:nvPicPr>
          <p:cNvPr id="6" name="Picture 5"/>
          <p:cNvPicPr>
            <a:picLocks noChangeAspect="1"/>
          </p:cNvPicPr>
          <p:nvPr/>
        </p:nvPicPr>
        <p:blipFill>
          <a:blip r:embed="rId4"/>
          <a:stretch>
            <a:fillRect/>
          </a:stretch>
        </p:blipFill>
        <p:spPr>
          <a:xfrm>
            <a:off x="6858084" y="760314"/>
            <a:ext cx="4961905" cy="2742857"/>
          </a:xfrm>
          <a:prstGeom prst="rect">
            <a:avLst/>
          </a:prstGeom>
        </p:spPr>
      </p:pic>
      <p:pic>
        <p:nvPicPr>
          <p:cNvPr id="7" name="Picture 6"/>
          <p:cNvPicPr>
            <a:picLocks noChangeAspect="1"/>
          </p:cNvPicPr>
          <p:nvPr/>
        </p:nvPicPr>
        <p:blipFill>
          <a:blip r:embed="rId5"/>
          <a:stretch>
            <a:fillRect/>
          </a:stretch>
        </p:blipFill>
        <p:spPr>
          <a:xfrm>
            <a:off x="1311579" y="1572477"/>
            <a:ext cx="1571429" cy="2142857"/>
          </a:xfrm>
          <a:prstGeom prst="rect">
            <a:avLst/>
          </a:prstGeom>
        </p:spPr>
      </p:pic>
      <p:pic>
        <p:nvPicPr>
          <p:cNvPr id="8" name="Picture 7"/>
          <p:cNvPicPr>
            <a:picLocks noChangeAspect="1"/>
          </p:cNvPicPr>
          <p:nvPr/>
        </p:nvPicPr>
        <p:blipFill>
          <a:blip r:embed="rId6"/>
          <a:stretch>
            <a:fillRect/>
          </a:stretch>
        </p:blipFill>
        <p:spPr>
          <a:xfrm>
            <a:off x="6858084" y="3475703"/>
            <a:ext cx="4804527" cy="3318417"/>
          </a:xfrm>
          <a:prstGeom prst="rect">
            <a:avLst/>
          </a:prstGeom>
        </p:spPr>
      </p:pic>
      <p:sp>
        <p:nvSpPr>
          <p:cNvPr id="9"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438067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32</a:t>
            </a:fld>
            <a:endParaRPr lang="en-US"/>
          </a:p>
        </p:txBody>
      </p:sp>
      <p:sp>
        <p:nvSpPr>
          <p:cNvPr id="2" name="Rectangle 1"/>
          <p:cNvSpPr/>
          <p:nvPr/>
        </p:nvSpPr>
        <p:spPr>
          <a:xfrm>
            <a:off x="5566610" y="0"/>
            <a:ext cx="6625389" cy="6001643"/>
          </a:xfrm>
          <a:prstGeom prst="rect">
            <a:avLst/>
          </a:prstGeom>
        </p:spPr>
        <p:txBody>
          <a:bodyPr wrap="square">
            <a:spAutoFit/>
          </a:bodyPr>
          <a:lstStyle/>
          <a:p>
            <a:pPr algn="just" rtl="1" fontAlgn="base"/>
            <a:r>
              <a:rPr lang="fa-IR" sz="2400" b="1" dirty="0">
                <a:solidFill>
                  <a:srgbClr val="444444"/>
                </a:solidFill>
                <a:latin typeface="iransans"/>
                <a:cs typeface="B Nazanin" panose="00000400000000000000" pitchFamily="2" charset="-78"/>
              </a:rPr>
              <a:t>وظیفه سیستم موقعیت دهنده</a:t>
            </a:r>
          </a:p>
          <a:p>
            <a:pPr algn="just" rtl="1" fontAlgn="base"/>
            <a:r>
              <a:rPr lang="fa-IR" sz="2400" b="1" dirty="0">
                <a:solidFill>
                  <a:srgbClr val="626262"/>
                </a:solidFill>
                <a:latin typeface="iransans"/>
                <a:cs typeface="B Nazanin" panose="00000400000000000000" pitchFamily="2" charset="-78"/>
              </a:rPr>
              <a:t>سیستم </a:t>
            </a:r>
            <a:r>
              <a:rPr lang="fa-IR" sz="2400" b="1" dirty="0">
                <a:solidFill>
                  <a:srgbClr val="626262"/>
                </a:solidFill>
                <a:latin typeface="inherit"/>
                <a:cs typeface="B Nazanin" panose="00000400000000000000" pitchFamily="2" charset="-78"/>
              </a:rPr>
              <a:t>موقعیت دهنده</a:t>
            </a:r>
            <a:r>
              <a:rPr lang="fa-IR" sz="2400" b="1" dirty="0">
                <a:solidFill>
                  <a:srgbClr val="626262"/>
                </a:solidFill>
                <a:latin typeface="iransans"/>
                <a:cs typeface="B Nazanin" panose="00000400000000000000" pitchFamily="2" charset="-78"/>
              </a:rPr>
              <a:t> باید به همراه سیستم گیره بندی، قطعه کار را کاملاً محکم و تحت فشار نگه دارد. به عبارت دیگر برای تکمیل شدن قطعه کار با دقت مورد نیاز، درجات آزادی این دو سیستم را باید تا حد امکان حذف نمود.</a:t>
            </a:r>
          </a:p>
          <a:p>
            <a:pPr algn="just" rtl="1" fontAlgn="base"/>
            <a:r>
              <a:rPr lang="fa-IR" sz="2400" b="1" dirty="0">
                <a:solidFill>
                  <a:srgbClr val="444444"/>
                </a:solidFill>
                <a:latin typeface="iransans"/>
                <a:cs typeface="B Nazanin" panose="00000400000000000000" pitchFamily="2" charset="-78"/>
              </a:rPr>
              <a:t>انتخاب سیستم موقعیت دهی</a:t>
            </a:r>
          </a:p>
          <a:p>
            <a:pPr algn="just" rtl="1" fontAlgn="base"/>
            <a:r>
              <a:rPr lang="fa-IR" sz="2400" b="1" dirty="0">
                <a:solidFill>
                  <a:srgbClr val="626262"/>
                </a:solidFill>
                <a:latin typeface="iransans"/>
                <a:cs typeface="B Nazanin" panose="00000400000000000000" pitchFamily="2" charset="-78"/>
              </a:rPr>
              <a:t>احتیاجات سیستم موقعیت دهی بستگی به وضعیت قطعه کار قبل از انجام عملیات و نوع علمی که می‌باید روی آن انجام شود، دارد. شکل زیر مراحل سه‌گانه ماشین‌کاری یک قطعه را نشان می‌دهد. وقتی این قطعه را برای ماشین کاری در مرحله دوم موقعیت می‌دهیم، احتیاج نیست در جهت محور </a:t>
            </a:r>
            <a:r>
              <a:rPr lang="en-US" sz="2400" b="1" dirty="0">
                <a:solidFill>
                  <a:srgbClr val="626262"/>
                </a:solidFill>
                <a:latin typeface="iransans"/>
                <a:cs typeface="B Nazanin" panose="00000400000000000000" pitchFamily="2" charset="-78"/>
              </a:rPr>
              <a:t>XX </a:t>
            </a:r>
            <a:r>
              <a:rPr lang="fa-IR" sz="2400" b="1" dirty="0">
                <a:solidFill>
                  <a:srgbClr val="626262"/>
                </a:solidFill>
                <a:latin typeface="iransans"/>
                <a:cs typeface="B Nazanin" panose="00000400000000000000" pitchFamily="2" charset="-78"/>
              </a:rPr>
              <a:t>تحت کنترل قرار گیرد زیرا نسبت به این محور متقارن است ولی وقتی ماشین کاری مرحله سوم شروع می‌شود، قطعه باید کاملاً در محل خود نگه داشته شود زیرا وقتی سوراخ </a:t>
            </a:r>
            <a:r>
              <a:rPr lang="en-US" sz="2400" b="1" dirty="0">
                <a:solidFill>
                  <a:srgbClr val="626262"/>
                </a:solidFill>
                <a:latin typeface="iransans"/>
                <a:cs typeface="B Nazanin" panose="00000400000000000000" pitchFamily="2" charset="-78"/>
              </a:rPr>
              <a:t>A </a:t>
            </a:r>
            <a:r>
              <a:rPr lang="fa-IR" sz="2400" b="1" dirty="0">
                <a:solidFill>
                  <a:srgbClr val="626262"/>
                </a:solidFill>
                <a:latin typeface="iransans"/>
                <a:cs typeface="B Nazanin" panose="00000400000000000000" pitchFamily="2" charset="-78"/>
              </a:rPr>
              <a:t>در مرحله دوم به وجود آمد دیگر قطعه کار نسبت به محور </a:t>
            </a:r>
            <a:r>
              <a:rPr lang="en-US" sz="2400" b="1" dirty="0">
                <a:solidFill>
                  <a:srgbClr val="626262"/>
                </a:solidFill>
                <a:latin typeface="iransans"/>
                <a:cs typeface="B Nazanin" panose="00000400000000000000" pitchFamily="2" charset="-78"/>
              </a:rPr>
              <a:t>XX </a:t>
            </a:r>
            <a:r>
              <a:rPr lang="fa-IR" sz="2400" b="1" dirty="0">
                <a:solidFill>
                  <a:srgbClr val="626262"/>
                </a:solidFill>
                <a:latin typeface="iransans"/>
                <a:cs typeface="B Nazanin" panose="00000400000000000000" pitchFamily="2" charset="-78"/>
              </a:rPr>
              <a:t>متقارن نیست.</a:t>
            </a:r>
            <a:endParaRPr lang="fa-IR" sz="2400" b="1" i="0" dirty="0">
              <a:solidFill>
                <a:srgbClr val="626262"/>
              </a:solidFill>
              <a:effectLst/>
              <a:latin typeface="iransans"/>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93024" y="1483626"/>
            <a:ext cx="5214069" cy="4518017"/>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4233880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33</a:t>
            </a:fld>
            <a:endParaRPr lang="en-US"/>
          </a:p>
        </p:txBody>
      </p:sp>
      <p:sp>
        <p:nvSpPr>
          <p:cNvPr id="2" name="Rectangle 1"/>
          <p:cNvSpPr/>
          <p:nvPr/>
        </p:nvSpPr>
        <p:spPr>
          <a:xfrm>
            <a:off x="5213683" y="208547"/>
            <a:ext cx="6978317" cy="6740307"/>
          </a:xfrm>
          <a:prstGeom prst="rect">
            <a:avLst/>
          </a:prstGeom>
        </p:spPr>
        <p:txBody>
          <a:bodyPr wrap="square">
            <a:spAutoFit/>
          </a:bodyPr>
          <a:lstStyle/>
          <a:p>
            <a:pPr algn="just" rtl="1"/>
            <a:r>
              <a:rPr lang="fa-IR" sz="2400" b="1" dirty="0">
                <a:solidFill>
                  <a:srgbClr val="626262"/>
                </a:solidFill>
                <a:latin typeface="iransans"/>
                <a:cs typeface="B Nazanin" panose="00000400000000000000" pitchFamily="2" charset="-78"/>
              </a:rPr>
              <a:t>وقتی برای تعیین نقاط موقعیت دهنده ، حق انتخاب وجود داشته باشد می‌باید مؤثر ترین سیستم موقعیت دهنده را انتخاب کرد. استوانه بهترین شکل موقعیت دادن یک قطعه است زیرا یک موقعیت دهنده استوانه‌ای ساده‌ترین شکلی است که می‌توان تولید کرد و یک موقعیت دهنده از این نوع از شش درجه آزادی، پنج درجه آن را حذف می‌نماید. همچنین می‌باید سهولت باز و بسته کردن قطعه کار را نیز مد نظر قرار داد. این نکته در شکل زیر نشان داده شده است در این شکل دو روش ماشین‌کاری یک قطعه آورده شده است. در عملیات دوم در مورد ماشین‌کاری سوراخ </a:t>
            </a:r>
            <a:r>
              <a:rPr lang="en-US" sz="2400" b="1" dirty="0">
                <a:solidFill>
                  <a:srgbClr val="626262"/>
                </a:solidFill>
                <a:latin typeface="iransans"/>
                <a:cs typeface="B Nazanin" panose="00000400000000000000" pitchFamily="2" charset="-78"/>
              </a:rPr>
              <a:t>L </a:t>
            </a:r>
            <a:r>
              <a:rPr lang="fa-IR" sz="2400" b="1" dirty="0">
                <a:solidFill>
                  <a:srgbClr val="626262"/>
                </a:solidFill>
                <a:latin typeface="iransans"/>
                <a:cs typeface="B Nazanin" panose="00000400000000000000" pitchFamily="2" charset="-78"/>
              </a:rPr>
              <a:t>و سوراخ </a:t>
            </a:r>
            <a:r>
              <a:rPr lang="en-US" sz="2400" b="1" dirty="0">
                <a:solidFill>
                  <a:srgbClr val="626262"/>
                </a:solidFill>
                <a:latin typeface="iransans"/>
                <a:cs typeface="B Nazanin" panose="00000400000000000000" pitchFamily="2" charset="-78"/>
              </a:rPr>
              <a:t>H </a:t>
            </a:r>
            <a:r>
              <a:rPr lang="fa-IR" sz="2400" b="1" dirty="0">
                <a:solidFill>
                  <a:srgbClr val="626262"/>
                </a:solidFill>
                <a:latin typeface="iransans"/>
                <a:cs typeface="B Nazanin" panose="00000400000000000000" pitchFamily="2" charset="-78"/>
              </a:rPr>
              <a:t>حق انتخاب وجود دارد. از آنجا که قطعه کار برای عملیات مرحله سوم می‌باید در جای خود محکم نگه داشته شود، دو موضع دهنده، مورد نیازند. اگر از روش </a:t>
            </a:r>
            <a:r>
              <a:rPr lang="en-US" sz="2400" b="1" dirty="0">
                <a:solidFill>
                  <a:srgbClr val="626262"/>
                </a:solidFill>
                <a:latin typeface="iransans"/>
                <a:cs typeface="B Nazanin" panose="00000400000000000000" pitchFamily="2" charset="-78"/>
              </a:rPr>
              <a:t>A </a:t>
            </a:r>
            <a:r>
              <a:rPr lang="fa-IR" sz="2400" b="1" dirty="0">
                <a:solidFill>
                  <a:srgbClr val="626262"/>
                </a:solidFill>
                <a:latin typeface="iransans"/>
                <a:cs typeface="B Nazanin" panose="00000400000000000000" pitchFamily="2" charset="-78"/>
              </a:rPr>
              <a:t>استفاده شود، موقعیت دهنده برای عملیات مرحله سوم موازی بوده و موقع بستن قطعه کار به سادگی در موقعیت دید خواهد بود،  ولی اگر روش </a:t>
            </a:r>
            <a:r>
              <a:rPr lang="en-US" sz="2400" b="1" dirty="0">
                <a:solidFill>
                  <a:srgbClr val="626262"/>
                </a:solidFill>
                <a:latin typeface="iransans"/>
                <a:cs typeface="B Nazanin" panose="00000400000000000000" pitchFamily="2" charset="-78"/>
              </a:rPr>
              <a:t>B </a:t>
            </a:r>
            <a:r>
              <a:rPr lang="fa-IR" sz="2400" b="1" dirty="0">
                <a:solidFill>
                  <a:srgbClr val="626262"/>
                </a:solidFill>
                <a:latin typeface="iransans"/>
                <a:cs typeface="B Nazanin" panose="00000400000000000000" pitchFamily="2" charset="-78"/>
              </a:rPr>
              <a:t>انتخاب شود و موقعیت دهنده ای که با سوراخ </a:t>
            </a:r>
            <a:r>
              <a:rPr lang="en-US" sz="2400" b="1" dirty="0">
                <a:solidFill>
                  <a:srgbClr val="626262"/>
                </a:solidFill>
                <a:latin typeface="iransans"/>
                <a:cs typeface="B Nazanin" panose="00000400000000000000" pitchFamily="2" charset="-78"/>
              </a:rPr>
              <a:t>H </a:t>
            </a:r>
            <a:r>
              <a:rPr lang="fa-IR" sz="2400" b="1" dirty="0">
                <a:solidFill>
                  <a:srgbClr val="626262"/>
                </a:solidFill>
                <a:latin typeface="iransans"/>
                <a:cs typeface="B Nazanin" panose="00000400000000000000" pitchFamily="2" charset="-78"/>
              </a:rPr>
              <a:t>درگیر می‌شود به سادگی دیده نخواهد شد و برای آنکه قطعه کار را به سادگی بتوان برای ماشین کردن بست، می‌باید قابل خارج شدن باشد. بدیهی است روش </a:t>
            </a:r>
            <a:r>
              <a:rPr lang="en-US" sz="2400" b="1" dirty="0">
                <a:solidFill>
                  <a:srgbClr val="626262"/>
                </a:solidFill>
                <a:latin typeface="iransans"/>
                <a:cs typeface="B Nazanin" panose="00000400000000000000" pitchFamily="2" charset="-78"/>
              </a:rPr>
              <a:t>A </a:t>
            </a:r>
            <a:r>
              <a:rPr lang="fa-IR" sz="2400" b="1" dirty="0">
                <a:solidFill>
                  <a:srgbClr val="626262"/>
                </a:solidFill>
                <a:latin typeface="iransans"/>
                <a:cs typeface="B Nazanin" panose="00000400000000000000" pitchFamily="2" charset="-78"/>
              </a:rPr>
              <a:t>روش بهتری است.</a:t>
            </a:r>
            <a:endParaRPr lang="en-US" sz="2400" b="1" dirty="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289874" y="2273459"/>
            <a:ext cx="4923809" cy="3942857"/>
          </a:xfrm>
          <a:prstGeom prst="rect">
            <a:avLst/>
          </a:prstGeom>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91765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6E815A-806C-4583-B8A4-D05296976F5A}" type="slidenum">
              <a:rPr lang="en-US" smtClean="0"/>
              <a:t>34</a:t>
            </a:fld>
            <a:endParaRPr lang="en-US" dirty="0"/>
          </a:p>
        </p:txBody>
      </p:sp>
      <p:pic>
        <p:nvPicPr>
          <p:cNvPr id="2052" name="Picture 4" descr="اسلاید تشکر پایان نامه - I LOVE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426" y="787782"/>
            <a:ext cx="9453375" cy="52938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78598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33336" y="605489"/>
            <a:ext cx="6616516" cy="5652947"/>
          </a:xfrm>
          <a:prstGeom prst="rect">
            <a:avLst/>
          </a:prstGeom>
        </p:spPr>
      </p:pic>
      <p:sp>
        <p:nvSpPr>
          <p:cNvPr id="4" name="Slide Number Placeholder 3"/>
          <p:cNvSpPr>
            <a:spLocks noGrp="1"/>
          </p:cNvSpPr>
          <p:nvPr>
            <p:ph type="sldNum" sz="quarter" idx="12"/>
          </p:nvPr>
        </p:nvSpPr>
        <p:spPr/>
        <p:txBody>
          <a:bodyPr/>
          <a:lstStyle/>
          <a:p>
            <a:fld id="{5C7772A1-2F30-4474-8FB9-455F8F8AF481}" type="slidenum">
              <a:rPr lang="en-US" smtClean="0"/>
              <a:t>4</a:t>
            </a:fld>
            <a:endParaRPr lang="en-US"/>
          </a:p>
        </p:txBody>
      </p:sp>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85041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5</a:t>
            </a:fld>
            <a:endParaRPr lang="en-US"/>
          </a:p>
        </p:txBody>
      </p:sp>
      <p:pic>
        <p:nvPicPr>
          <p:cNvPr id="5" name="Picture 4"/>
          <p:cNvPicPr>
            <a:picLocks noChangeAspect="1"/>
          </p:cNvPicPr>
          <p:nvPr/>
        </p:nvPicPr>
        <p:blipFill>
          <a:blip r:embed="rId2"/>
          <a:stretch>
            <a:fillRect/>
          </a:stretch>
        </p:blipFill>
        <p:spPr>
          <a:xfrm>
            <a:off x="2518610" y="787782"/>
            <a:ext cx="7924799" cy="5780135"/>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76962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6</a:t>
            </a:fld>
            <a:endParaRPr lang="en-US"/>
          </a:p>
        </p:txBody>
      </p:sp>
      <p:pic>
        <p:nvPicPr>
          <p:cNvPr id="5" name="Picture 4"/>
          <p:cNvPicPr>
            <a:picLocks noChangeAspect="1"/>
          </p:cNvPicPr>
          <p:nvPr/>
        </p:nvPicPr>
        <p:blipFill>
          <a:blip r:embed="rId2"/>
          <a:stretch>
            <a:fillRect/>
          </a:stretch>
        </p:blipFill>
        <p:spPr>
          <a:xfrm>
            <a:off x="3221882" y="440790"/>
            <a:ext cx="7045065" cy="5906471"/>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63255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7</a:t>
            </a:fld>
            <a:endParaRPr lang="en-US"/>
          </a:p>
        </p:txBody>
      </p:sp>
      <p:pic>
        <p:nvPicPr>
          <p:cNvPr id="5" name="Picture 4"/>
          <p:cNvPicPr>
            <a:picLocks noChangeAspect="1"/>
          </p:cNvPicPr>
          <p:nvPr/>
        </p:nvPicPr>
        <p:blipFill>
          <a:blip r:embed="rId2"/>
          <a:stretch>
            <a:fillRect/>
          </a:stretch>
        </p:blipFill>
        <p:spPr>
          <a:xfrm>
            <a:off x="2790502" y="787782"/>
            <a:ext cx="7389919" cy="5443907"/>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108332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8</a:t>
            </a:fld>
            <a:endParaRPr lang="en-US"/>
          </a:p>
        </p:txBody>
      </p:sp>
      <p:pic>
        <p:nvPicPr>
          <p:cNvPr id="5" name="Picture 4"/>
          <p:cNvPicPr>
            <a:picLocks noChangeAspect="1"/>
          </p:cNvPicPr>
          <p:nvPr/>
        </p:nvPicPr>
        <p:blipFill>
          <a:blip r:embed="rId2"/>
          <a:stretch>
            <a:fillRect/>
          </a:stretch>
        </p:blipFill>
        <p:spPr>
          <a:xfrm>
            <a:off x="3138666" y="494413"/>
            <a:ext cx="7048071" cy="5455816"/>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2991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7772A1-2F30-4474-8FB9-455F8F8AF481}" type="slidenum">
              <a:rPr lang="en-US" smtClean="0"/>
              <a:t>9</a:t>
            </a:fld>
            <a:endParaRPr lang="en-US"/>
          </a:p>
        </p:txBody>
      </p:sp>
      <p:pic>
        <p:nvPicPr>
          <p:cNvPr id="5" name="Picture 4"/>
          <p:cNvPicPr>
            <a:picLocks noChangeAspect="1"/>
          </p:cNvPicPr>
          <p:nvPr/>
        </p:nvPicPr>
        <p:blipFill>
          <a:blip r:embed="rId2"/>
          <a:stretch>
            <a:fillRect/>
          </a:stretch>
        </p:blipFill>
        <p:spPr>
          <a:xfrm>
            <a:off x="2852914" y="0"/>
            <a:ext cx="7317781" cy="6751086"/>
          </a:xfrm>
          <a:prstGeom prst="rect">
            <a:avLst/>
          </a:prstGeom>
        </p:spPr>
      </p:pic>
      <p:sp>
        <p:nvSpPr>
          <p:cNvPr id="6" name="Title 1"/>
          <p:cNvSpPr>
            <a:spLocks noGrp="1"/>
          </p:cNvSpPr>
          <p:nvPr/>
        </p:nvSpPr>
        <p:spPr>
          <a:xfrm>
            <a:off x="897393" y="6441497"/>
            <a:ext cx="11164829" cy="528797"/>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2200" b="1" dirty="0" smtClean="0">
                <a:cs typeface="B Nazanin" panose="00000400000000000000" pitchFamily="2" charset="-78"/>
              </a:rPr>
              <a:t>نام استاد: مجید سبزعلیان                         نقشه کشی قید و بند                              دانشگاه ازاد اسلامی 1389</a:t>
            </a:r>
            <a:endParaRPr lang="en-US" sz="2200" b="1" dirty="0">
              <a:cs typeface="B Nazanin" panose="00000400000000000000" pitchFamily="2" charset="-78"/>
            </a:endParaRPr>
          </a:p>
        </p:txBody>
      </p:sp>
    </p:spTree>
    <p:extLst>
      <p:ext uri="{BB962C8B-B14F-4D97-AF65-F5344CB8AC3E}">
        <p14:creationId xmlns:p14="http://schemas.microsoft.com/office/powerpoint/2010/main" val="34742435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1507</TotalTime>
  <Words>1311</Words>
  <Application>Microsoft Office PowerPoint</Application>
  <PresentationFormat>Widescreen</PresentationFormat>
  <Paragraphs>106</Paragraphs>
  <Slides>34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B Nazanin</vt:lpstr>
      <vt:lpstr>Calibri</vt:lpstr>
      <vt:lpstr>Century Gothic</vt:lpstr>
      <vt:lpstr>inherit</vt:lpstr>
      <vt:lpstr>iransans</vt:lpstr>
      <vt:lpstr>iranyekan</vt:lpstr>
      <vt:lpstr>irs</vt:lpstr>
      <vt:lpstr>Titr</vt:lpstr>
      <vt:lpstr>Wingdings 3</vt:lpstr>
      <vt:lpstr>Wisp</vt:lpstr>
      <vt:lpstr>PowerPoint Presentation</vt:lpstr>
      <vt:lpstr>دانشگاه فنی حرفه ای دانشکده فنی انقلاب اسلامی نام استاد: مجید سبزعلیان نام واحد درسی: نقشه کشی قید و بند کاردانی بهار1399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majid</cp:lastModifiedBy>
  <cp:revision>94</cp:revision>
  <dcterms:created xsi:type="dcterms:W3CDTF">2020-04-09T13:02:14Z</dcterms:created>
  <dcterms:modified xsi:type="dcterms:W3CDTF">2021-04-21T03:25:58Z</dcterms:modified>
</cp:coreProperties>
</file>