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handoutMasterIdLst>
    <p:handoutMasterId r:id="rId18"/>
  </p:handoutMasterIdLst>
  <p:sldIdLst>
    <p:sldId id="256" r:id="rId2"/>
    <p:sldId id="257" r:id="rId3"/>
    <p:sldId id="313" r:id="rId4"/>
    <p:sldId id="314" r:id="rId5"/>
    <p:sldId id="310" r:id="rId6"/>
    <p:sldId id="319" r:id="rId7"/>
    <p:sldId id="317" r:id="rId8"/>
    <p:sldId id="318" r:id="rId9"/>
    <p:sldId id="304" r:id="rId10"/>
    <p:sldId id="315" r:id="rId11"/>
    <p:sldId id="305" r:id="rId12"/>
    <p:sldId id="316" r:id="rId13"/>
    <p:sldId id="306" r:id="rId14"/>
    <p:sldId id="30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9" d="100"/>
          <a:sy n="59" d="100"/>
        </p:scale>
        <p:origin x="66"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D89CC-6FF4-4F3E-A957-D51E762ECD76}" type="datetimeFigureOut">
              <a:rPr lang="en-US" smtClean="0"/>
              <a:t>4/21/2021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FB2606-A170-4E8A-B93A-1F0948ABD2F0}" type="slidenum">
              <a:rPr lang="en-US" smtClean="0"/>
              <a:t>‹#›</a:t>
            </a:fld>
            <a:endParaRPr lang="en-US"/>
          </a:p>
        </p:txBody>
      </p:sp>
    </p:spTree>
    <p:extLst>
      <p:ext uri="{BB962C8B-B14F-4D97-AF65-F5344CB8AC3E}">
        <p14:creationId xmlns:p14="http://schemas.microsoft.com/office/powerpoint/2010/main" val="3410449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8CCC9-7DE1-4B4F-A018-A7C173818FD8}"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26691-2D9C-4040-8113-042EDF08459C}" type="slidenum">
              <a:rPr lang="en-US" smtClean="0"/>
              <a:t>‹#›</a:t>
            </a:fld>
            <a:endParaRPr lang="en-US"/>
          </a:p>
        </p:txBody>
      </p:sp>
    </p:spTree>
    <p:extLst>
      <p:ext uri="{BB962C8B-B14F-4D97-AF65-F5344CB8AC3E}">
        <p14:creationId xmlns:p14="http://schemas.microsoft.com/office/powerpoint/2010/main" val="753578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26691-2D9C-4040-8113-042EDF08459C}" type="slidenum">
              <a:rPr lang="en-US" smtClean="0"/>
              <a:t>2</a:t>
            </a:fld>
            <a:endParaRPr lang="en-US"/>
          </a:p>
        </p:txBody>
      </p:sp>
    </p:spTree>
    <p:extLst>
      <p:ext uri="{BB962C8B-B14F-4D97-AF65-F5344CB8AC3E}">
        <p14:creationId xmlns:p14="http://schemas.microsoft.com/office/powerpoint/2010/main" val="215311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1CA628-10CE-40DD-A90B-7EC91C34E8E6}"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32941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FDBD-0D1C-42A3-854E-886078C8439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7717822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FDBD-0D1C-42A3-854E-886078C8439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89099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4827681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9074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0584096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375AB-450A-4917-9845-3470EB6B7A14}"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42823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190BA-D79F-4FDD-AE8F-D4F3B3DAF8BF}"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83438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3B313A-A7E8-446B-B693-DAF02DFF902A}"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7270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95393-789B-423A-BCDA-411540721A4A}"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07135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8EBF68-0A6A-47C6-AFC5-4F499EF8F1D2}"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2527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CC70BC-C4D3-4FDB-8EA7-0BE94205E625}" type="datetime1">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37846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4DF27F-1162-48AC-BBFF-BC9982200984}" type="datetime1">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344007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BB7CB-F8F8-4BD3-A224-D61CF4EA7D5A}" type="datetime1">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59937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CD06F-5E99-409D-8B4C-8F7F19475F65}"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45643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21483-6B33-4AFE-9A1A-E86D0FDEA6A8}"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59501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6EFDBD-0D1C-42A3-854E-886078C84390}" type="datetime1">
              <a:rPr lang="en-US" smtClean="0"/>
              <a:t>4/21/2021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7772A1-2F30-4474-8FB9-455F8F8AF481}" type="slidenum">
              <a:rPr lang="en-US" smtClean="0"/>
              <a:t>‹#›</a:t>
            </a:fld>
            <a:endParaRPr lang="en-US"/>
          </a:p>
        </p:txBody>
      </p:sp>
    </p:spTree>
    <p:extLst>
      <p:ext uri="{BB962C8B-B14F-4D97-AF65-F5344CB8AC3E}">
        <p14:creationId xmlns:p14="http://schemas.microsoft.com/office/powerpoint/2010/main" val="11050831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a:t>
            </a:fld>
            <a:endParaRPr lang="en-US"/>
          </a:p>
        </p:txBody>
      </p:sp>
      <p:pic>
        <p:nvPicPr>
          <p:cNvPr id="7" name="Picture 6" descr="In The Name Of God (7).jpg"/>
          <p:cNvPicPr>
            <a:picLocks noChangeAspect="1"/>
          </p:cNvPicPr>
          <p:nvPr/>
        </p:nvPicPr>
        <p:blipFill>
          <a:blip r:embed="rId2"/>
          <a:stretch>
            <a:fillRect/>
          </a:stretch>
        </p:blipFill>
        <p:spPr>
          <a:xfrm>
            <a:off x="3133690" y="134319"/>
            <a:ext cx="6692236" cy="6409968"/>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30944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10</a:t>
            </a:fld>
            <a:endParaRPr lang="en-US"/>
          </a:p>
        </p:txBody>
      </p:sp>
      <p:pic>
        <p:nvPicPr>
          <p:cNvPr id="3" name="Picture 2"/>
          <p:cNvPicPr>
            <a:picLocks noChangeAspect="1"/>
          </p:cNvPicPr>
          <p:nvPr/>
        </p:nvPicPr>
        <p:blipFill rotWithShape="1">
          <a:blip r:embed="rId2"/>
          <a:srcRect t="21665" r="257"/>
          <a:stretch/>
        </p:blipFill>
        <p:spPr>
          <a:xfrm>
            <a:off x="882316" y="1304568"/>
            <a:ext cx="10539663" cy="5422449"/>
          </a:xfrm>
          <a:prstGeom prst="rect">
            <a:avLst/>
          </a:prstGeom>
        </p:spPr>
      </p:pic>
      <p:sp>
        <p:nvSpPr>
          <p:cNvPr id="5" name="Content Placeholder 2"/>
          <p:cNvSpPr>
            <a:spLocks noGrp="1"/>
          </p:cNvSpPr>
          <p:nvPr>
            <p:ph idx="1"/>
          </p:nvPr>
        </p:nvSpPr>
        <p:spPr>
          <a:xfrm>
            <a:off x="352926" y="352723"/>
            <a:ext cx="11678653" cy="617621"/>
          </a:xfrm>
        </p:spPr>
        <p:txBody>
          <a:bodyPr>
            <a:noAutofit/>
          </a:bodyPr>
          <a:lstStyle/>
          <a:p>
            <a:pPr marL="0" indent="0" algn="just" rtl="1">
              <a:buNone/>
            </a:pPr>
            <a:r>
              <a:rPr lang="fa-IR" sz="4000" b="1" dirty="0" smtClean="0">
                <a:cs typeface="B Nazanin" panose="00000400000000000000" pitchFamily="2" charset="-78"/>
              </a:rPr>
              <a:t>تلرانس تقارن </a:t>
            </a:r>
            <a:r>
              <a:rPr lang="en-US" sz="4000" b="1" dirty="0" smtClean="0">
                <a:cs typeface="B Nazanin" panose="00000400000000000000" pitchFamily="2" charset="-78"/>
              </a:rPr>
              <a:t>MMC</a:t>
            </a:r>
            <a:endParaRPr lang="en-US" sz="3600" dirty="0"/>
          </a:p>
        </p:txBody>
      </p:sp>
      <p:sp>
        <p:nvSpPr>
          <p:cNvPr id="6"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269392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11</a:t>
            </a:fld>
            <a:endParaRPr lang="en-US"/>
          </a:p>
        </p:txBody>
      </p:sp>
      <p:pic>
        <p:nvPicPr>
          <p:cNvPr id="2" name="Picture 1"/>
          <p:cNvPicPr>
            <a:picLocks noChangeAspect="1"/>
          </p:cNvPicPr>
          <p:nvPr/>
        </p:nvPicPr>
        <p:blipFill>
          <a:blip r:embed="rId2"/>
          <a:stretch>
            <a:fillRect/>
          </a:stretch>
        </p:blipFill>
        <p:spPr>
          <a:xfrm>
            <a:off x="2209937" y="354832"/>
            <a:ext cx="8971410" cy="6248324"/>
          </a:xfrm>
          <a:prstGeom prst="rect">
            <a:avLst/>
          </a:prstGeom>
        </p:spPr>
      </p:pic>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28311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12</a:t>
            </a:fld>
            <a:endParaRPr lang="en-US"/>
          </a:p>
        </p:txBody>
      </p:sp>
      <p:pic>
        <p:nvPicPr>
          <p:cNvPr id="3" name="Picture 2"/>
          <p:cNvPicPr>
            <a:picLocks noChangeAspect="1"/>
          </p:cNvPicPr>
          <p:nvPr/>
        </p:nvPicPr>
        <p:blipFill>
          <a:blip r:embed="rId2"/>
          <a:stretch>
            <a:fillRect/>
          </a:stretch>
        </p:blipFill>
        <p:spPr>
          <a:xfrm>
            <a:off x="2229853" y="192506"/>
            <a:ext cx="9022421" cy="6464968"/>
          </a:xfrm>
          <a:prstGeom prst="rect">
            <a:avLst/>
          </a:prstGeom>
        </p:spPr>
      </p:pic>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470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13</a:t>
            </a:fld>
            <a:endParaRPr lang="en-US"/>
          </a:p>
        </p:txBody>
      </p:sp>
      <p:pic>
        <p:nvPicPr>
          <p:cNvPr id="2" name="Picture 1"/>
          <p:cNvPicPr>
            <a:picLocks noChangeAspect="1"/>
          </p:cNvPicPr>
          <p:nvPr/>
        </p:nvPicPr>
        <p:blipFill>
          <a:blip r:embed="rId2"/>
          <a:stretch>
            <a:fillRect/>
          </a:stretch>
        </p:blipFill>
        <p:spPr>
          <a:xfrm>
            <a:off x="2516104" y="248094"/>
            <a:ext cx="8424611" cy="6336679"/>
          </a:xfrm>
          <a:prstGeom prst="rect">
            <a:avLst/>
          </a:prstGeom>
        </p:spPr>
      </p:pic>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776196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14</a:t>
            </a:fld>
            <a:endParaRPr lang="en-US"/>
          </a:p>
        </p:txBody>
      </p:sp>
      <p:pic>
        <p:nvPicPr>
          <p:cNvPr id="2" name="Picture 1"/>
          <p:cNvPicPr>
            <a:picLocks noChangeAspect="1"/>
          </p:cNvPicPr>
          <p:nvPr/>
        </p:nvPicPr>
        <p:blipFill>
          <a:blip r:embed="rId2"/>
          <a:stretch>
            <a:fillRect/>
          </a:stretch>
        </p:blipFill>
        <p:spPr>
          <a:xfrm>
            <a:off x="2097337" y="609976"/>
            <a:ext cx="3212600" cy="3489945"/>
          </a:xfrm>
          <a:prstGeom prst="rect">
            <a:avLst/>
          </a:prstGeom>
        </p:spPr>
      </p:pic>
      <p:pic>
        <p:nvPicPr>
          <p:cNvPr id="3" name="Picture 2"/>
          <p:cNvPicPr>
            <a:picLocks noChangeAspect="1"/>
          </p:cNvPicPr>
          <p:nvPr/>
        </p:nvPicPr>
        <p:blipFill>
          <a:blip r:embed="rId3"/>
          <a:stretch>
            <a:fillRect/>
          </a:stretch>
        </p:blipFill>
        <p:spPr>
          <a:xfrm>
            <a:off x="5568169" y="609976"/>
            <a:ext cx="2308503" cy="3880250"/>
          </a:xfrm>
          <a:prstGeom prst="rect">
            <a:avLst/>
          </a:prstGeom>
        </p:spPr>
      </p:pic>
      <p:pic>
        <p:nvPicPr>
          <p:cNvPr id="5" name="Picture 4"/>
          <p:cNvPicPr>
            <a:picLocks noChangeAspect="1"/>
          </p:cNvPicPr>
          <p:nvPr/>
        </p:nvPicPr>
        <p:blipFill>
          <a:blip r:embed="rId4"/>
          <a:stretch>
            <a:fillRect/>
          </a:stretch>
        </p:blipFill>
        <p:spPr>
          <a:xfrm>
            <a:off x="3051917" y="4753308"/>
            <a:ext cx="5032503" cy="1847191"/>
          </a:xfrm>
          <a:prstGeom prst="rect">
            <a:avLst/>
          </a:prstGeom>
        </p:spPr>
      </p:pic>
      <p:sp>
        <p:nvSpPr>
          <p:cNvPr id="6"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409427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6E815A-806C-4583-B8A4-D05296976F5A}" type="slidenum">
              <a:rPr lang="en-US" smtClean="0"/>
              <a:t>15</a:t>
            </a:fld>
            <a:endParaRPr lang="en-US" dirty="0"/>
          </a:p>
        </p:txBody>
      </p:sp>
      <p:pic>
        <p:nvPicPr>
          <p:cNvPr id="2052" name="Picture 4" descr="اسلاید تشکر پایان نامه - I LOVE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384" y="1152907"/>
            <a:ext cx="9453375" cy="52938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7859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ghelab.jpg"/>
          <p:cNvPicPr>
            <a:picLocks noChangeAspect="1"/>
          </p:cNvPicPr>
          <p:nvPr/>
        </p:nvPicPr>
        <p:blipFill>
          <a:blip r:embed="rId3"/>
          <a:stretch>
            <a:fillRect/>
          </a:stretch>
        </p:blipFill>
        <p:spPr>
          <a:xfrm>
            <a:off x="8550883" y="453144"/>
            <a:ext cx="2077741" cy="1879861"/>
          </a:xfrm>
          <a:prstGeom prst="rect">
            <a:avLst/>
          </a:prstGeom>
        </p:spPr>
      </p:pic>
      <p:pic>
        <p:nvPicPr>
          <p:cNvPr id="5" name="Picture 4"/>
          <p:cNvPicPr>
            <a:picLocks noChangeAspect="1"/>
          </p:cNvPicPr>
          <p:nvPr/>
        </p:nvPicPr>
        <p:blipFill rotWithShape="1">
          <a:blip r:embed="rId4"/>
          <a:srcRect l="3582" t="9858" r="2005" b="6230"/>
          <a:stretch/>
        </p:blipFill>
        <p:spPr>
          <a:xfrm>
            <a:off x="1579633" y="264247"/>
            <a:ext cx="2212075" cy="1777320"/>
          </a:xfrm>
          <a:prstGeom prst="rect">
            <a:avLst/>
          </a:prstGeom>
        </p:spPr>
      </p:pic>
      <p:sp>
        <p:nvSpPr>
          <p:cNvPr id="7" name="Title 1"/>
          <p:cNvSpPr>
            <a:spLocks noGrp="1"/>
          </p:cNvSpPr>
          <p:nvPr>
            <p:ph type="title"/>
          </p:nvPr>
        </p:nvSpPr>
        <p:spPr>
          <a:xfrm>
            <a:off x="735698" y="1779206"/>
            <a:ext cx="10515600" cy="5453754"/>
          </a:xfrm>
        </p:spPr>
        <p:txBody>
          <a:bodyPr>
            <a:normAutofit/>
          </a:bodyPr>
          <a:lstStyle/>
          <a:p>
            <a:pPr algn="ctr">
              <a:lnSpc>
                <a:spcPct val="150000"/>
              </a:lnSpc>
            </a:pPr>
            <a:r>
              <a:rPr lang="fa-IR" b="1" dirty="0" smtClean="0">
                <a:cs typeface="B Nazanin" panose="00000400000000000000" pitchFamily="2" charset="-78"/>
              </a:rPr>
              <a:t>دانشگاه فنی حرفه ای</a:t>
            </a:r>
            <a:br>
              <a:rPr lang="fa-IR" b="1" dirty="0" smtClean="0">
                <a:cs typeface="B Nazanin" panose="00000400000000000000" pitchFamily="2" charset="-78"/>
              </a:rPr>
            </a:br>
            <a:r>
              <a:rPr lang="fa-IR" b="1" dirty="0" smtClean="0">
                <a:cs typeface="B Nazanin" panose="00000400000000000000" pitchFamily="2" charset="-78"/>
              </a:rPr>
              <a:t>دانشکده فنی انقلاب اسلامی</a:t>
            </a:r>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نام استاد: مجید سبزعلیان</a:t>
            </a:r>
            <a:br>
              <a:rPr lang="fa-IR" b="1" dirty="0" smtClean="0">
                <a:cs typeface="B Nazanin" panose="00000400000000000000" pitchFamily="2" charset="-78"/>
              </a:rPr>
            </a:br>
            <a:r>
              <a:rPr lang="fa-IR" b="1" dirty="0" smtClean="0">
                <a:cs typeface="B Nazanin" panose="00000400000000000000" pitchFamily="2" charset="-78"/>
              </a:rPr>
              <a:t>نام واحد درسی: نقشه کشی قید و بند کاردانی</a:t>
            </a:r>
            <a:br>
              <a:rPr lang="fa-IR" b="1" dirty="0" smtClean="0">
                <a:cs typeface="B Nazanin" panose="00000400000000000000" pitchFamily="2" charset="-78"/>
              </a:rPr>
            </a:br>
            <a:r>
              <a:rPr lang="fa-IR" b="1" dirty="0" smtClean="0">
                <a:cs typeface="B Nazanin" panose="00000400000000000000" pitchFamily="2" charset="-78"/>
              </a:rPr>
              <a:t>بهار1399</a:t>
            </a:r>
            <a:endParaRPr lang="en-US" b="1" dirty="0">
              <a:cs typeface="Titr" pitchFamily="2" charset="-78"/>
            </a:endParaRPr>
          </a:p>
        </p:txBody>
      </p:sp>
      <p:sp>
        <p:nvSpPr>
          <p:cNvPr id="9" name="Slide Number Placeholder 8"/>
          <p:cNvSpPr>
            <a:spLocks noGrp="1"/>
          </p:cNvSpPr>
          <p:nvPr>
            <p:ph type="sldNum" sz="quarter" idx="12"/>
          </p:nvPr>
        </p:nvSpPr>
        <p:spPr/>
        <p:txBody>
          <a:bodyPr/>
          <a:lstStyle/>
          <a:p>
            <a:fld id="{5C7772A1-2F30-4474-8FB9-455F8F8AF481}" type="slidenum">
              <a:rPr lang="en-US" smtClean="0"/>
              <a:t>2</a:t>
            </a:fld>
            <a:endParaRPr lang="en-US"/>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053135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2" y="425116"/>
            <a:ext cx="11758863" cy="6432884"/>
          </a:xfrm>
        </p:spPr>
        <p:txBody>
          <a:bodyPr>
            <a:noAutofit/>
          </a:bodyPr>
          <a:lstStyle/>
          <a:p>
            <a:pPr marL="0" indent="0" algn="just" rtl="1">
              <a:lnSpc>
                <a:spcPct val="150000"/>
              </a:lnSpc>
              <a:buNone/>
            </a:pPr>
            <a:r>
              <a:rPr lang="fa-IR" sz="2800" b="1" dirty="0">
                <a:cs typeface="B Nazanin" panose="00000400000000000000" pitchFamily="2" charset="-78"/>
              </a:rPr>
              <a:t> </a:t>
            </a:r>
            <a:r>
              <a:rPr lang="fa-IR" sz="4400" b="1" dirty="0">
                <a:cs typeface="B Nazanin" panose="00000400000000000000" pitchFamily="2" charset="-78"/>
              </a:rPr>
              <a:t>در انطباقات دو نوع سیستم ثبوت وجود دارد :</a:t>
            </a:r>
          </a:p>
          <a:p>
            <a:pPr marL="0" indent="0" algn="just" rtl="1">
              <a:lnSpc>
                <a:spcPct val="150000"/>
              </a:lnSpc>
              <a:buNone/>
            </a:pPr>
            <a:r>
              <a:rPr lang="fa-IR" sz="2800" b="1" dirty="0">
                <a:cs typeface="B Nazanin" panose="00000400000000000000" pitchFamily="2" charset="-78"/>
              </a:rPr>
              <a:t>سیستم ثبوت سوراخ</a:t>
            </a:r>
          </a:p>
          <a:p>
            <a:pPr marL="0" indent="0" algn="just" rtl="1">
              <a:lnSpc>
                <a:spcPct val="150000"/>
              </a:lnSpc>
              <a:buNone/>
            </a:pPr>
            <a:r>
              <a:rPr lang="fa-IR" sz="2800" b="1" dirty="0">
                <a:cs typeface="B Nazanin" panose="00000400000000000000" pitchFamily="2" charset="-78"/>
              </a:rPr>
              <a:t>در سیستم ثبوت سوراخ که علامت مشخصه آن </a:t>
            </a:r>
            <a:r>
              <a:rPr lang="fa-IR" sz="2800" b="1" dirty="0" smtClean="0">
                <a:cs typeface="B Nazanin" panose="00000400000000000000" pitchFamily="2" charset="-78"/>
              </a:rPr>
              <a:t>حرف</a:t>
            </a:r>
            <a:r>
              <a:rPr lang="en-US" sz="2800" b="1" dirty="0" smtClean="0">
                <a:cs typeface="B Nazanin" panose="00000400000000000000" pitchFamily="2" charset="-78"/>
              </a:rPr>
              <a:t>H</a:t>
            </a:r>
            <a:r>
              <a:rPr lang="en-US" sz="2800" b="1" dirty="0">
                <a:cs typeface="B Nazanin" panose="00000400000000000000" pitchFamily="2" charset="-78"/>
              </a:rPr>
              <a:t> </a:t>
            </a:r>
            <a:r>
              <a:rPr lang="fa-IR" sz="2800" b="1" dirty="0" smtClean="0">
                <a:cs typeface="B Nazanin" panose="00000400000000000000" pitchFamily="2" charset="-78"/>
              </a:rPr>
              <a:t> می باشد </a:t>
            </a:r>
            <a:r>
              <a:rPr lang="fa-IR" sz="2800" b="1" dirty="0">
                <a:cs typeface="B Nazanin" panose="00000400000000000000" pitchFamily="2" charset="-78"/>
              </a:rPr>
              <a:t>حد پایین سوراخ اندازه نامی میباشد و برای وضعیت انطباق لق شفت را با توجه به میزان لقی بین شفت و سوراخ </a:t>
            </a:r>
            <a:r>
              <a:rPr lang="fa-IR" sz="2800" b="1" dirty="0" smtClean="0">
                <a:cs typeface="B Nazanin" panose="00000400000000000000" pitchFamily="2" charset="-78"/>
              </a:rPr>
              <a:t>با حروف </a:t>
            </a:r>
            <a:r>
              <a:rPr lang="fa-IR" sz="2800" b="1" dirty="0">
                <a:cs typeface="B Nazanin" panose="00000400000000000000" pitchFamily="2" charset="-78"/>
              </a:rPr>
              <a:t>کوچک </a:t>
            </a:r>
            <a:r>
              <a:rPr lang="fa-IR" sz="2800" b="1" dirty="0" smtClean="0">
                <a:cs typeface="B Nazanin" panose="00000400000000000000" pitchFamily="2" charset="-78"/>
              </a:rPr>
              <a:t>از</a:t>
            </a:r>
            <a:r>
              <a:rPr lang="en-US" sz="2800" b="1" dirty="0" smtClean="0">
                <a:cs typeface="B Nazanin" panose="00000400000000000000" pitchFamily="2" charset="-78"/>
              </a:rPr>
              <a:t>a-g </a:t>
            </a:r>
            <a:r>
              <a:rPr lang="fa-IR" sz="2800" b="1" dirty="0" smtClean="0">
                <a:cs typeface="B Nazanin" panose="00000400000000000000" pitchFamily="2" charset="-78"/>
              </a:rPr>
              <a:t> در نظر می گیرند.</a:t>
            </a:r>
            <a:endParaRPr lang="fa-IR" sz="2800" b="1" dirty="0">
              <a:cs typeface="B Nazanin" panose="00000400000000000000" pitchFamily="2" charset="-78"/>
            </a:endParaRPr>
          </a:p>
          <a:p>
            <a:pPr marL="0" indent="0" algn="just" rtl="1">
              <a:lnSpc>
                <a:spcPct val="150000"/>
              </a:lnSpc>
              <a:buNone/>
            </a:pPr>
            <a:r>
              <a:rPr lang="fa-IR" sz="2800" b="1" dirty="0">
                <a:cs typeface="B Nazanin" panose="00000400000000000000" pitchFamily="2" charset="-78"/>
              </a:rPr>
              <a:t>و برای انطباق پرسی </a:t>
            </a:r>
            <a:r>
              <a:rPr lang="fa-IR" sz="2800" b="1" dirty="0" smtClean="0">
                <a:cs typeface="B Nazanin" panose="00000400000000000000" pitchFamily="2" charset="-78"/>
              </a:rPr>
              <a:t>از</a:t>
            </a:r>
            <a:r>
              <a:rPr lang="en-US" sz="2800" b="1" dirty="0" smtClean="0">
                <a:cs typeface="B Nazanin" panose="00000400000000000000" pitchFamily="2" charset="-78"/>
              </a:rPr>
              <a:t>n-</a:t>
            </a:r>
            <a:r>
              <a:rPr lang="en-US" sz="2800" b="1" dirty="0" err="1" smtClean="0">
                <a:cs typeface="B Nazanin" panose="00000400000000000000" pitchFamily="2" charset="-78"/>
              </a:rPr>
              <a:t>zc</a:t>
            </a:r>
            <a:r>
              <a:rPr lang="fa-IR" sz="2800" b="1" dirty="0" smtClean="0">
                <a:cs typeface="B Nazanin" panose="00000400000000000000" pitchFamily="2" charset="-78"/>
              </a:rPr>
              <a:t> با </a:t>
            </a:r>
            <a:r>
              <a:rPr lang="fa-IR" sz="2800" b="1" dirty="0">
                <a:cs typeface="B Nazanin" panose="00000400000000000000" pitchFamily="2" charset="-78"/>
              </a:rPr>
              <a:t>توجه به مقدار پرسی مورد نظر تعریف میگردد </a:t>
            </a:r>
            <a:r>
              <a:rPr lang="fa-IR" sz="2800" b="1" dirty="0" smtClean="0">
                <a:cs typeface="B Nazanin" panose="00000400000000000000" pitchFamily="2" charset="-78"/>
              </a:rPr>
              <a:t>و </a:t>
            </a:r>
            <a:r>
              <a:rPr lang="fa-IR" sz="2800" b="1" dirty="0">
                <a:cs typeface="B Nazanin" panose="00000400000000000000" pitchFamily="2" charset="-78"/>
              </a:rPr>
              <a:t>برای انطباق فی مابین از حروف کوچ </a:t>
            </a:r>
            <a:r>
              <a:rPr lang="en-US" sz="2800" b="1" dirty="0" smtClean="0">
                <a:cs typeface="B Nazanin" panose="00000400000000000000" pitchFamily="2" charset="-78"/>
              </a:rPr>
              <a:t>h-m</a:t>
            </a:r>
            <a:r>
              <a:rPr lang="fa-IR" sz="2800" b="1" dirty="0" smtClean="0">
                <a:cs typeface="B Nazanin" panose="00000400000000000000" pitchFamily="2" charset="-78"/>
              </a:rPr>
              <a:t> برای </a:t>
            </a:r>
            <a:r>
              <a:rPr lang="fa-IR" sz="2800" b="1" dirty="0">
                <a:cs typeface="B Nazanin" panose="00000400000000000000" pitchFamily="2" charset="-78"/>
              </a:rPr>
              <a:t>جذب روان در نظر گرفته </a:t>
            </a:r>
            <a:r>
              <a:rPr lang="fa-IR" sz="2800" b="1" dirty="0" smtClean="0">
                <a:cs typeface="B Nazanin" panose="00000400000000000000" pitchFamily="2" charset="-78"/>
              </a:rPr>
              <a:t>می شود.</a:t>
            </a:r>
            <a:endParaRPr lang="fa-IR" sz="2800" b="1" dirty="0">
              <a:cs typeface="B Nazanin" panose="00000400000000000000" pitchFamily="2" charset="-78"/>
            </a:endParaRPr>
          </a:p>
          <a:p>
            <a:pPr>
              <a:lnSpc>
                <a:spcPct val="150000"/>
              </a:lnSpc>
            </a:pPr>
            <a:endParaRPr lang="en-US" sz="28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3</a:t>
            </a:fld>
            <a:endParaRPr lang="en-US"/>
          </a:p>
        </p:txBody>
      </p:sp>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80292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787782"/>
            <a:ext cx="11758863" cy="6432884"/>
          </a:xfrm>
        </p:spPr>
        <p:txBody>
          <a:bodyPr>
            <a:noAutofit/>
          </a:bodyPr>
          <a:lstStyle/>
          <a:p>
            <a:pPr marL="0" indent="0" algn="just" rtl="1">
              <a:lnSpc>
                <a:spcPct val="150000"/>
              </a:lnSpc>
              <a:buNone/>
            </a:pPr>
            <a:r>
              <a:rPr lang="fa-IR" sz="3200" b="1" dirty="0" smtClean="0">
                <a:cs typeface="B Nazanin" panose="00000400000000000000" pitchFamily="2" charset="-78"/>
              </a:rPr>
              <a:t>برای </a:t>
            </a:r>
            <a:r>
              <a:rPr lang="fa-IR" sz="3200" b="1" dirty="0">
                <a:cs typeface="B Nazanin" panose="00000400000000000000" pitchFamily="2" charset="-78"/>
              </a:rPr>
              <a:t>قطعاتی که وضعیت انطباق آن فی مابین میباشد معمولا  برای تک سازی استفاده میشود بعبارتی برای انطباق سوراخ و شفت که به صورت جذب روان تعریف میگردد با توجه به سایز سوراخ انطباق لقی مورد نیاز در شفت ساخته شده و انطباق جذب رولن ایجاد میشود. ولی در تولید انبوه با توجه به تلرانس ساخت سوراخ و شفت نمیتوان انتظار داشت که این انطباق مطابق با خواسته طراح ایجاد شود . درصورتیکه سایز سوراخ در کمترین مقدار تلرانس و سایز شفت در ماکزیمم تلرانس ساخته شود انطباق شفت و سوراخ به صورت پرسی شده و برعکس در صورتیکه سوراخ در ماکزیمم اندازه و شفت در مینیمم تلرانس ساخته شود انطباق لق خواهیم داشت </a:t>
            </a:r>
          </a:p>
          <a:p>
            <a:pPr>
              <a:lnSpc>
                <a:spcPct val="150000"/>
              </a:lnSpc>
            </a:pPr>
            <a:endParaRPr lang="en-US" sz="32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4</a:t>
            </a:fld>
            <a:endParaRPr lang="en-US"/>
          </a:p>
        </p:txBody>
      </p:sp>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78918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926" y="1179095"/>
            <a:ext cx="11678653" cy="5678905"/>
          </a:xfrm>
        </p:spPr>
        <p:txBody>
          <a:bodyPr>
            <a:noAutofit/>
          </a:bodyPr>
          <a:lstStyle/>
          <a:p>
            <a:pPr marL="0" indent="0" algn="just" rtl="1">
              <a:buNone/>
            </a:pPr>
            <a:r>
              <a:rPr lang="fa-IR" sz="2800" b="1" dirty="0" smtClean="0">
                <a:cs typeface="B Nazanin" panose="00000400000000000000" pitchFamily="2" charset="-78"/>
              </a:rPr>
              <a:t>با </a:t>
            </a:r>
            <a:r>
              <a:rPr lang="fa-IR" sz="2800" b="1" dirty="0">
                <a:cs typeface="B Nazanin" panose="00000400000000000000" pitchFamily="2" charset="-78"/>
              </a:rPr>
              <a:t>توجه به توضیحات فوق استفاده از تلرانسهای انطباقی فی مابین در تولید انبوه مجاز نمیباشد چرا که در عملکرد قطعات نمیتوان محصولی را پیدا کرد که هم انطباق لق آن در محصول نهائی عملکرد مناسبی داشته باشد و هم انطباق پرسی آن عملکرد خوبی داشته باشد .</a:t>
            </a:r>
          </a:p>
          <a:p>
            <a:pPr marL="0" indent="0" algn="just" rtl="1">
              <a:buNone/>
            </a:pPr>
            <a:r>
              <a:rPr lang="fa-IR" sz="2800" b="1" dirty="0">
                <a:cs typeface="B Nazanin" panose="00000400000000000000" pitchFamily="2" charset="-78"/>
              </a:rPr>
              <a:t>سیستم ثبوت میله </a:t>
            </a:r>
          </a:p>
          <a:p>
            <a:pPr marL="0" indent="0" algn="just" rtl="1">
              <a:buNone/>
            </a:pPr>
            <a:r>
              <a:rPr lang="fa-IR" sz="2800" b="1" dirty="0">
                <a:cs typeface="B Nazanin" panose="00000400000000000000" pitchFamily="2" charset="-78"/>
              </a:rPr>
              <a:t>در سیستم ثبوت میله که علامت مشخصه آن حرف کوچک </a:t>
            </a:r>
            <a:r>
              <a:rPr lang="en-US" sz="2800" b="1" dirty="0">
                <a:cs typeface="B Nazanin" panose="00000400000000000000" pitchFamily="2" charset="-78"/>
              </a:rPr>
              <a:t>h </a:t>
            </a:r>
            <a:r>
              <a:rPr lang="fa-IR" sz="2800" b="1" dirty="0">
                <a:cs typeface="B Nazanin" panose="00000400000000000000" pitchFamily="2" charset="-78"/>
              </a:rPr>
              <a:t>میباشد برای وضعیت انطباقی لق سوراخ را با توجه به مقدار لقی مورد نیاز از </a:t>
            </a:r>
            <a:r>
              <a:rPr lang="en-US" sz="2800" b="1" dirty="0">
                <a:cs typeface="B Nazanin" panose="00000400000000000000" pitchFamily="2" charset="-78"/>
              </a:rPr>
              <a:t>A-G  </a:t>
            </a:r>
            <a:r>
              <a:rPr lang="fa-IR" sz="2800" b="1" dirty="0">
                <a:cs typeface="B Nazanin" panose="00000400000000000000" pitchFamily="2" charset="-78"/>
              </a:rPr>
              <a:t>در نظر میگیرند و برای انطباق پرسی از </a:t>
            </a:r>
            <a:r>
              <a:rPr lang="en-US" sz="2800" b="1" dirty="0">
                <a:cs typeface="B Nazanin" panose="00000400000000000000" pitchFamily="2" charset="-78"/>
              </a:rPr>
              <a:t>N-ZC </a:t>
            </a:r>
            <a:r>
              <a:rPr lang="fa-IR" sz="2800" b="1" dirty="0">
                <a:cs typeface="B Nazanin" panose="00000400000000000000" pitchFamily="2" charset="-78"/>
              </a:rPr>
              <a:t>و برای انطباق فی مابین از </a:t>
            </a:r>
            <a:r>
              <a:rPr lang="en-US" sz="2800" b="1" dirty="0">
                <a:cs typeface="B Nazanin" panose="00000400000000000000" pitchFamily="2" charset="-78"/>
              </a:rPr>
              <a:t>H-M </a:t>
            </a:r>
            <a:r>
              <a:rPr lang="fa-IR" sz="2800" b="1" dirty="0">
                <a:cs typeface="B Nazanin" panose="00000400000000000000" pitchFamily="2" charset="-78"/>
              </a:rPr>
              <a:t>در نظر میگیرند</a:t>
            </a:r>
          </a:p>
          <a:p>
            <a:pPr marL="0" indent="0" algn="just" rtl="1">
              <a:buNone/>
            </a:pPr>
            <a:r>
              <a:rPr lang="fa-IR" sz="2800" b="1" dirty="0">
                <a:cs typeface="B Nazanin" panose="00000400000000000000" pitchFamily="2" charset="-78"/>
              </a:rPr>
              <a:t> </a:t>
            </a:r>
            <a:r>
              <a:rPr lang="fa-IR" sz="2800" b="1" dirty="0" smtClean="0">
                <a:cs typeface="B Nazanin" panose="00000400000000000000" pitchFamily="2" charset="-78"/>
              </a:rPr>
              <a:t>وضعیت </a:t>
            </a:r>
            <a:r>
              <a:rPr lang="fa-IR" sz="2800" b="1" dirty="0">
                <a:cs typeface="B Nazanin" panose="00000400000000000000" pitchFamily="2" charset="-78"/>
              </a:rPr>
              <a:t>انطباق به سه صورت تعریف مییگردد :</a:t>
            </a:r>
          </a:p>
          <a:p>
            <a:pPr marL="0" indent="0" algn="just" rtl="1">
              <a:buNone/>
            </a:pPr>
            <a:r>
              <a:rPr lang="fa-IR" sz="2800" b="1" dirty="0">
                <a:cs typeface="B Nazanin" panose="00000400000000000000" pitchFamily="2" charset="-78"/>
              </a:rPr>
              <a:t>وضعیت انطباق لق </a:t>
            </a:r>
          </a:p>
          <a:p>
            <a:pPr marL="0" indent="0" algn="just" rtl="1">
              <a:buNone/>
            </a:pPr>
            <a:r>
              <a:rPr lang="fa-IR" sz="2800" b="1" dirty="0">
                <a:cs typeface="B Nazanin" panose="00000400000000000000" pitchFamily="2" charset="-78"/>
              </a:rPr>
              <a:t> </a:t>
            </a:r>
            <a:r>
              <a:rPr lang="fa-IR" sz="2800" b="1" dirty="0" smtClean="0">
                <a:cs typeface="B Nazanin" panose="00000400000000000000" pitchFamily="2" charset="-78"/>
              </a:rPr>
              <a:t>وضعیت </a:t>
            </a:r>
            <a:r>
              <a:rPr lang="fa-IR" sz="2800" b="1" dirty="0">
                <a:cs typeface="B Nazanin" panose="00000400000000000000" pitchFamily="2" charset="-78"/>
              </a:rPr>
              <a:t>انطباق پرسی </a:t>
            </a:r>
          </a:p>
          <a:p>
            <a:pPr marL="0" indent="0" algn="just" rtl="1">
              <a:buNone/>
            </a:pPr>
            <a:endParaRPr lang="en-US" sz="2400" dirty="0"/>
          </a:p>
        </p:txBody>
      </p:sp>
      <p:sp>
        <p:nvSpPr>
          <p:cNvPr id="4" name="Slide Number Placeholder 3"/>
          <p:cNvSpPr>
            <a:spLocks noGrp="1"/>
          </p:cNvSpPr>
          <p:nvPr>
            <p:ph type="sldNum" sz="quarter" idx="12"/>
          </p:nvPr>
        </p:nvSpPr>
        <p:spPr/>
        <p:txBody>
          <a:bodyPr/>
          <a:lstStyle/>
          <a:p>
            <a:fld id="{5C7772A1-2F30-4474-8FB9-455F8F8AF481}" type="slidenum">
              <a:rPr lang="en-US" smtClean="0"/>
              <a:t>5</a:t>
            </a:fld>
            <a:endParaRPr lang="en-US"/>
          </a:p>
        </p:txBody>
      </p:sp>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83592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6</a:t>
            </a:fld>
            <a:endParaRPr lang="en-US"/>
          </a:p>
        </p:txBody>
      </p:sp>
      <p:pic>
        <p:nvPicPr>
          <p:cNvPr id="5" name="Picture 4"/>
          <p:cNvPicPr>
            <a:picLocks noChangeAspect="1"/>
          </p:cNvPicPr>
          <p:nvPr/>
        </p:nvPicPr>
        <p:blipFill>
          <a:blip r:embed="rId2"/>
          <a:stretch>
            <a:fillRect/>
          </a:stretch>
        </p:blipFill>
        <p:spPr>
          <a:xfrm>
            <a:off x="2813138" y="970344"/>
            <a:ext cx="7197135" cy="5071469"/>
          </a:xfrm>
          <a:prstGeom prst="rect">
            <a:avLst/>
          </a:prstGeom>
        </p:spPr>
      </p:pic>
      <p:sp>
        <p:nvSpPr>
          <p:cNvPr id="6"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88557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7</a:t>
            </a:fld>
            <a:endParaRPr lang="en-US"/>
          </a:p>
        </p:txBody>
      </p:sp>
      <p:pic>
        <p:nvPicPr>
          <p:cNvPr id="3" name="Picture 2"/>
          <p:cNvPicPr>
            <a:picLocks noChangeAspect="1"/>
          </p:cNvPicPr>
          <p:nvPr/>
        </p:nvPicPr>
        <p:blipFill rotWithShape="1">
          <a:blip r:embed="rId2"/>
          <a:srcRect t="21942" r="216"/>
          <a:stretch/>
        </p:blipFill>
        <p:spPr>
          <a:xfrm>
            <a:off x="531812" y="1443789"/>
            <a:ext cx="11162882" cy="5282009"/>
          </a:xfrm>
          <a:prstGeom prst="rect">
            <a:avLst/>
          </a:prstGeom>
        </p:spPr>
      </p:pic>
      <p:sp>
        <p:nvSpPr>
          <p:cNvPr id="5" name="Content Placeholder 2"/>
          <p:cNvSpPr>
            <a:spLocks noGrp="1"/>
          </p:cNvSpPr>
          <p:nvPr>
            <p:ph idx="1"/>
          </p:nvPr>
        </p:nvSpPr>
        <p:spPr>
          <a:xfrm>
            <a:off x="6769768" y="352723"/>
            <a:ext cx="5261811" cy="617621"/>
          </a:xfrm>
        </p:spPr>
        <p:txBody>
          <a:bodyPr>
            <a:noAutofit/>
          </a:bodyPr>
          <a:lstStyle/>
          <a:p>
            <a:pPr marL="0" indent="0" algn="just" rtl="1">
              <a:buNone/>
            </a:pPr>
            <a:r>
              <a:rPr lang="fa-IR" sz="4000" b="1" dirty="0" smtClean="0">
                <a:cs typeface="B Nazanin" panose="00000400000000000000" pitchFamily="2" charset="-78"/>
              </a:rPr>
              <a:t>قانون اول تلرانس هندسی</a:t>
            </a:r>
            <a:endParaRPr lang="en-US" sz="3600" dirty="0"/>
          </a:p>
        </p:txBody>
      </p:sp>
      <p:sp>
        <p:nvSpPr>
          <p:cNvPr id="6"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141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8</a:t>
            </a:fld>
            <a:endParaRPr lang="en-US"/>
          </a:p>
        </p:txBody>
      </p:sp>
      <p:pic>
        <p:nvPicPr>
          <p:cNvPr id="2" name="Picture 1"/>
          <p:cNvPicPr>
            <a:picLocks noChangeAspect="1"/>
          </p:cNvPicPr>
          <p:nvPr/>
        </p:nvPicPr>
        <p:blipFill>
          <a:blip r:embed="rId2"/>
          <a:stretch>
            <a:fillRect/>
          </a:stretch>
        </p:blipFill>
        <p:spPr>
          <a:xfrm>
            <a:off x="2610601" y="787782"/>
            <a:ext cx="8217819" cy="5725210"/>
          </a:xfrm>
          <a:prstGeom prst="rect">
            <a:avLst/>
          </a:prstGeom>
        </p:spPr>
      </p:pic>
      <p:sp>
        <p:nvSpPr>
          <p:cNvPr id="5"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95738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9</a:t>
            </a:fld>
            <a:endParaRPr lang="en-US"/>
          </a:p>
        </p:txBody>
      </p:sp>
      <p:pic>
        <p:nvPicPr>
          <p:cNvPr id="2" name="Picture 1"/>
          <p:cNvPicPr>
            <a:picLocks noChangeAspect="1"/>
          </p:cNvPicPr>
          <p:nvPr/>
        </p:nvPicPr>
        <p:blipFill>
          <a:blip r:embed="rId2"/>
          <a:stretch>
            <a:fillRect/>
          </a:stretch>
        </p:blipFill>
        <p:spPr>
          <a:xfrm>
            <a:off x="1146284" y="1274853"/>
            <a:ext cx="4628873" cy="3182351"/>
          </a:xfrm>
          <a:prstGeom prst="rect">
            <a:avLst/>
          </a:prstGeom>
        </p:spPr>
      </p:pic>
      <p:pic>
        <p:nvPicPr>
          <p:cNvPr id="3" name="Picture 2"/>
          <p:cNvPicPr>
            <a:picLocks noChangeAspect="1"/>
          </p:cNvPicPr>
          <p:nvPr/>
        </p:nvPicPr>
        <p:blipFill>
          <a:blip r:embed="rId3"/>
          <a:stretch>
            <a:fillRect/>
          </a:stretch>
        </p:blipFill>
        <p:spPr>
          <a:xfrm>
            <a:off x="6154543" y="1058047"/>
            <a:ext cx="4882425" cy="3399157"/>
          </a:xfrm>
          <a:prstGeom prst="rect">
            <a:avLst/>
          </a:prstGeom>
        </p:spPr>
      </p:pic>
      <p:pic>
        <p:nvPicPr>
          <p:cNvPr id="5" name="Picture 4"/>
          <p:cNvPicPr>
            <a:picLocks noChangeAspect="1"/>
          </p:cNvPicPr>
          <p:nvPr/>
        </p:nvPicPr>
        <p:blipFill>
          <a:blip r:embed="rId4"/>
          <a:stretch>
            <a:fillRect/>
          </a:stretch>
        </p:blipFill>
        <p:spPr>
          <a:xfrm>
            <a:off x="1311579" y="4579150"/>
            <a:ext cx="3942857" cy="2095238"/>
          </a:xfrm>
          <a:prstGeom prst="rect">
            <a:avLst/>
          </a:prstGeom>
        </p:spPr>
      </p:pic>
      <p:pic>
        <p:nvPicPr>
          <p:cNvPr id="6" name="Picture 5"/>
          <p:cNvPicPr>
            <a:picLocks noChangeAspect="1"/>
          </p:cNvPicPr>
          <p:nvPr/>
        </p:nvPicPr>
        <p:blipFill>
          <a:blip r:embed="rId5"/>
          <a:stretch>
            <a:fillRect/>
          </a:stretch>
        </p:blipFill>
        <p:spPr>
          <a:xfrm>
            <a:off x="1626105" y="4950578"/>
            <a:ext cx="1400000" cy="1352381"/>
          </a:xfrm>
          <a:prstGeom prst="rect">
            <a:avLst/>
          </a:prstGeom>
        </p:spPr>
      </p:pic>
      <p:sp>
        <p:nvSpPr>
          <p:cNvPr id="7" name="Title 1"/>
          <p:cNvSpPr>
            <a:spLocks noGrp="1"/>
          </p:cNvSpPr>
          <p:nvPr/>
        </p:nvSpPr>
        <p:spPr>
          <a:xfrm>
            <a:off x="531812" y="6469275"/>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26754670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1495</TotalTime>
  <Words>298</Words>
  <Application>Microsoft Office PowerPoint</Application>
  <PresentationFormat>Widescreen</PresentationFormat>
  <Paragraphs>45</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 Nazanin</vt:lpstr>
      <vt:lpstr>Calibri</vt:lpstr>
      <vt:lpstr>Century Gothic</vt:lpstr>
      <vt:lpstr>Titr</vt:lpstr>
      <vt:lpstr>Wingdings 3</vt:lpstr>
      <vt:lpstr>Wisp</vt:lpstr>
      <vt:lpstr>PowerPoint Presentation</vt:lpstr>
      <vt:lpstr>دانشگاه فنی حرفه ای دانشکده فنی انقلاب اسلامی نام استاد: مجید سبزعلیان نام واحد درسی: نقشه کشی قید و بند کاردانی بهار1399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majid</cp:lastModifiedBy>
  <cp:revision>87</cp:revision>
  <dcterms:created xsi:type="dcterms:W3CDTF">2020-04-09T13:02:14Z</dcterms:created>
  <dcterms:modified xsi:type="dcterms:W3CDTF">2021-04-21T03:23:17Z</dcterms:modified>
</cp:coreProperties>
</file>