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21"/>
  </p:notesMasterIdLst>
  <p:handoutMasterIdLst>
    <p:handoutMasterId r:id="rId22"/>
  </p:handoutMasterIdLst>
  <p:sldIdLst>
    <p:sldId id="256" r:id="rId2"/>
    <p:sldId id="257" r:id="rId3"/>
    <p:sldId id="320" r:id="rId4"/>
    <p:sldId id="322" r:id="rId5"/>
    <p:sldId id="323" r:id="rId6"/>
    <p:sldId id="324" r:id="rId7"/>
    <p:sldId id="325" r:id="rId8"/>
    <p:sldId id="310" r:id="rId9"/>
    <p:sldId id="302" r:id="rId10"/>
    <p:sldId id="303" r:id="rId11"/>
    <p:sldId id="316" r:id="rId12"/>
    <p:sldId id="315" r:id="rId13"/>
    <p:sldId id="312" r:id="rId14"/>
    <p:sldId id="313" r:id="rId15"/>
    <p:sldId id="326" r:id="rId16"/>
    <p:sldId id="314" r:id="rId17"/>
    <p:sldId id="317" r:id="rId18"/>
    <p:sldId id="318"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59" d="100"/>
          <a:sy n="59" d="100"/>
        </p:scale>
        <p:origin x="66" y="3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AD89CC-6FF4-4F3E-A957-D51E762ECD76}" type="datetimeFigureOut">
              <a:rPr lang="en-US" smtClean="0"/>
              <a:t>4/21/2021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FB2606-A170-4E8A-B93A-1F0948ABD2F0}" type="slidenum">
              <a:rPr lang="en-US" smtClean="0"/>
              <a:t>‹#›</a:t>
            </a:fld>
            <a:endParaRPr lang="en-US"/>
          </a:p>
        </p:txBody>
      </p:sp>
    </p:spTree>
    <p:extLst>
      <p:ext uri="{BB962C8B-B14F-4D97-AF65-F5344CB8AC3E}">
        <p14:creationId xmlns:p14="http://schemas.microsoft.com/office/powerpoint/2010/main" val="34104498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48CCC9-7DE1-4B4F-A018-A7C173818FD8}" type="datetimeFigureOut">
              <a:rPr lang="en-US" smtClean="0"/>
              <a:t>4/21/2021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D26691-2D9C-4040-8113-042EDF08459C}" type="slidenum">
              <a:rPr lang="en-US" smtClean="0"/>
              <a:t>‹#›</a:t>
            </a:fld>
            <a:endParaRPr lang="en-US"/>
          </a:p>
        </p:txBody>
      </p:sp>
    </p:spTree>
    <p:extLst>
      <p:ext uri="{BB962C8B-B14F-4D97-AF65-F5344CB8AC3E}">
        <p14:creationId xmlns:p14="http://schemas.microsoft.com/office/powerpoint/2010/main" val="7535785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D26691-2D9C-4040-8113-042EDF08459C}" type="slidenum">
              <a:rPr lang="en-US" smtClean="0"/>
              <a:t>2</a:t>
            </a:fld>
            <a:endParaRPr lang="en-US"/>
          </a:p>
        </p:txBody>
      </p:sp>
    </p:spTree>
    <p:extLst>
      <p:ext uri="{BB962C8B-B14F-4D97-AF65-F5344CB8AC3E}">
        <p14:creationId xmlns:p14="http://schemas.microsoft.com/office/powerpoint/2010/main" val="2153116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F1CA628-10CE-40DD-A90B-7EC91C34E8E6}" type="datetime1">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C7772A1-2F30-4474-8FB9-455F8F8AF481}" type="slidenum">
              <a:rPr lang="en-US" smtClean="0"/>
              <a:t>‹#›</a:t>
            </a:fld>
            <a:endParaRPr lang="en-US"/>
          </a:p>
        </p:txBody>
      </p:sp>
    </p:spTree>
    <p:extLst>
      <p:ext uri="{BB962C8B-B14F-4D97-AF65-F5344CB8AC3E}">
        <p14:creationId xmlns:p14="http://schemas.microsoft.com/office/powerpoint/2010/main" val="232941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6EFDBD-0D1C-42A3-854E-886078C84390}" type="datetime1">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C7772A1-2F30-4474-8FB9-455F8F8AF481}" type="slidenum">
              <a:rPr lang="en-US" smtClean="0"/>
              <a:t>‹#›</a:t>
            </a:fld>
            <a:endParaRPr lang="en-US"/>
          </a:p>
        </p:txBody>
      </p:sp>
    </p:spTree>
    <p:extLst>
      <p:ext uri="{BB962C8B-B14F-4D97-AF65-F5344CB8AC3E}">
        <p14:creationId xmlns:p14="http://schemas.microsoft.com/office/powerpoint/2010/main" val="177178225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6EFDBD-0D1C-42A3-854E-886078C84390}" type="datetime1">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C7772A1-2F30-4474-8FB9-455F8F8AF481}"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2890995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666EFDBD-0D1C-42A3-854E-886078C84390}" type="datetime1">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C7772A1-2F30-4474-8FB9-455F8F8AF481}" type="slidenum">
              <a:rPr lang="en-US" smtClean="0"/>
              <a:t>‹#›</a:t>
            </a:fld>
            <a:endParaRPr lang="en-US"/>
          </a:p>
        </p:txBody>
      </p:sp>
    </p:spTree>
    <p:extLst>
      <p:ext uri="{BB962C8B-B14F-4D97-AF65-F5344CB8AC3E}">
        <p14:creationId xmlns:p14="http://schemas.microsoft.com/office/powerpoint/2010/main" val="248276813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666EFDBD-0D1C-42A3-854E-886078C84390}" type="datetime1">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C7772A1-2F30-4474-8FB9-455F8F8AF481}"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6690744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666EFDBD-0D1C-42A3-854E-886078C84390}" type="datetime1">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C7772A1-2F30-4474-8FB9-455F8F8AF481}" type="slidenum">
              <a:rPr lang="en-US" smtClean="0"/>
              <a:t>‹#›</a:t>
            </a:fld>
            <a:endParaRPr lang="en-US"/>
          </a:p>
        </p:txBody>
      </p:sp>
    </p:spTree>
    <p:extLst>
      <p:ext uri="{BB962C8B-B14F-4D97-AF65-F5344CB8AC3E}">
        <p14:creationId xmlns:p14="http://schemas.microsoft.com/office/powerpoint/2010/main" val="205840969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4375AB-450A-4917-9845-3470EB6B7A14}" type="datetime1">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C7772A1-2F30-4474-8FB9-455F8F8AF481}" type="slidenum">
              <a:rPr lang="en-US" smtClean="0"/>
              <a:t>‹#›</a:t>
            </a:fld>
            <a:endParaRPr lang="en-US"/>
          </a:p>
        </p:txBody>
      </p:sp>
    </p:spTree>
    <p:extLst>
      <p:ext uri="{BB962C8B-B14F-4D97-AF65-F5344CB8AC3E}">
        <p14:creationId xmlns:p14="http://schemas.microsoft.com/office/powerpoint/2010/main" val="1428235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5190BA-D79F-4FDD-AE8F-D4F3B3DAF8BF}" type="datetime1">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C7772A1-2F30-4474-8FB9-455F8F8AF481}" type="slidenum">
              <a:rPr lang="en-US" smtClean="0"/>
              <a:t>‹#›</a:t>
            </a:fld>
            <a:endParaRPr lang="en-US"/>
          </a:p>
        </p:txBody>
      </p:sp>
    </p:spTree>
    <p:extLst>
      <p:ext uri="{BB962C8B-B14F-4D97-AF65-F5344CB8AC3E}">
        <p14:creationId xmlns:p14="http://schemas.microsoft.com/office/powerpoint/2010/main" val="1834388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3B313A-A7E8-446B-B693-DAF02DFF902A}" type="datetime1">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C7772A1-2F30-4474-8FB9-455F8F8AF481}" type="slidenum">
              <a:rPr lang="en-US" smtClean="0"/>
              <a:t>‹#›</a:t>
            </a:fld>
            <a:endParaRPr lang="en-US"/>
          </a:p>
        </p:txBody>
      </p:sp>
    </p:spTree>
    <p:extLst>
      <p:ext uri="{BB962C8B-B14F-4D97-AF65-F5344CB8AC3E}">
        <p14:creationId xmlns:p14="http://schemas.microsoft.com/office/powerpoint/2010/main" val="727060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D95393-789B-423A-BCDA-411540721A4A}" type="datetime1">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C7772A1-2F30-4474-8FB9-455F8F8AF481}" type="slidenum">
              <a:rPr lang="en-US" smtClean="0"/>
              <a:t>‹#›</a:t>
            </a:fld>
            <a:endParaRPr lang="en-US"/>
          </a:p>
        </p:txBody>
      </p:sp>
    </p:spTree>
    <p:extLst>
      <p:ext uri="{BB962C8B-B14F-4D97-AF65-F5344CB8AC3E}">
        <p14:creationId xmlns:p14="http://schemas.microsoft.com/office/powerpoint/2010/main" val="2071359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8EBF68-0A6A-47C6-AFC5-4F499EF8F1D2}" type="datetime1">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C7772A1-2F30-4474-8FB9-455F8F8AF481}" type="slidenum">
              <a:rPr lang="en-US" smtClean="0"/>
              <a:t>‹#›</a:t>
            </a:fld>
            <a:endParaRPr lang="en-US"/>
          </a:p>
        </p:txBody>
      </p:sp>
    </p:spTree>
    <p:extLst>
      <p:ext uri="{BB962C8B-B14F-4D97-AF65-F5344CB8AC3E}">
        <p14:creationId xmlns:p14="http://schemas.microsoft.com/office/powerpoint/2010/main" val="2252719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CC70BC-C4D3-4FDB-8EA7-0BE94205E625}" type="datetime1">
              <a:rPr lang="en-US" smtClean="0"/>
              <a:t>4/21/2021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C7772A1-2F30-4474-8FB9-455F8F8AF481}" type="slidenum">
              <a:rPr lang="en-US" smtClean="0"/>
              <a:t>‹#›</a:t>
            </a:fld>
            <a:endParaRPr lang="en-US"/>
          </a:p>
        </p:txBody>
      </p:sp>
    </p:spTree>
    <p:extLst>
      <p:ext uri="{BB962C8B-B14F-4D97-AF65-F5344CB8AC3E}">
        <p14:creationId xmlns:p14="http://schemas.microsoft.com/office/powerpoint/2010/main" val="1378465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4DF27F-1162-48AC-BBFF-BC9982200984}" type="datetime1">
              <a:rPr lang="en-US" smtClean="0"/>
              <a:t>4/21/2021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C7772A1-2F30-4474-8FB9-455F8F8AF481}" type="slidenum">
              <a:rPr lang="en-US" smtClean="0"/>
              <a:t>‹#›</a:t>
            </a:fld>
            <a:endParaRPr lang="en-US"/>
          </a:p>
        </p:txBody>
      </p:sp>
    </p:spTree>
    <p:extLst>
      <p:ext uri="{BB962C8B-B14F-4D97-AF65-F5344CB8AC3E}">
        <p14:creationId xmlns:p14="http://schemas.microsoft.com/office/powerpoint/2010/main" val="3440073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FBB7CB-F8F8-4BD3-A224-D61CF4EA7D5A}" type="datetime1">
              <a:rPr lang="en-US" smtClean="0"/>
              <a:t>4/21/2021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C7772A1-2F30-4474-8FB9-455F8F8AF481}" type="slidenum">
              <a:rPr lang="en-US" smtClean="0"/>
              <a:t>‹#›</a:t>
            </a:fld>
            <a:endParaRPr lang="en-US"/>
          </a:p>
        </p:txBody>
      </p:sp>
    </p:spTree>
    <p:extLst>
      <p:ext uri="{BB962C8B-B14F-4D97-AF65-F5344CB8AC3E}">
        <p14:creationId xmlns:p14="http://schemas.microsoft.com/office/powerpoint/2010/main" val="599377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1CD06F-5E99-409D-8B4C-8F7F19475F65}" type="datetime1">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C7772A1-2F30-4474-8FB9-455F8F8AF481}" type="slidenum">
              <a:rPr lang="en-US" smtClean="0"/>
              <a:t>‹#›</a:t>
            </a:fld>
            <a:endParaRPr lang="en-US"/>
          </a:p>
        </p:txBody>
      </p:sp>
    </p:spTree>
    <p:extLst>
      <p:ext uri="{BB962C8B-B14F-4D97-AF65-F5344CB8AC3E}">
        <p14:creationId xmlns:p14="http://schemas.microsoft.com/office/powerpoint/2010/main" val="2456433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B21483-6B33-4AFE-9A1A-E86D0FDEA6A8}" type="datetime1">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C7772A1-2F30-4474-8FB9-455F8F8AF481}" type="slidenum">
              <a:rPr lang="en-US" smtClean="0"/>
              <a:t>‹#›</a:t>
            </a:fld>
            <a:endParaRPr lang="en-US"/>
          </a:p>
        </p:txBody>
      </p:sp>
    </p:spTree>
    <p:extLst>
      <p:ext uri="{BB962C8B-B14F-4D97-AF65-F5344CB8AC3E}">
        <p14:creationId xmlns:p14="http://schemas.microsoft.com/office/powerpoint/2010/main" val="2595014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66EFDBD-0D1C-42A3-854E-886078C84390}" type="datetime1">
              <a:rPr lang="en-US" smtClean="0"/>
              <a:t>4/21/2021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C7772A1-2F30-4474-8FB9-455F8F8AF481}" type="slidenum">
              <a:rPr lang="en-US" smtClean="0"/>
              <a:t>‹#›</a:t>
            </a:fld>
            <a:endParaRPr lang="en-US"/>
          </a:p>
        </p:txBody>
      </p:sp>
    </p:spTree>
    <p:extLst>
      <p:ext uri="{BB962C8B-B14F-4D97-AF65-F5344CB8AC3E}">
        <p14:creationId xmlns:p14="http://schemas.microsoft.com/office/powerpoint/2010/main" val="110508316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7772A1-2F30-4474-8FB9-455F8F8AF481}" type="slidenum">
              <a:rPr lang="en-US" smtClean="0"/>
              <a:t>1</a:t>
            </a:fld>
            <a:endParaRPr lang="en-US"/>
          </a:p>
        </p:txBody>
      </p:sp>
      <p:pic>
        <p:nvPicPr>
          <p:cNvPr id="7" name="Picture 6" descr="In The Name Of God (7).jpg"/>
          <p:cNvPicPr>
            <a:picLocks noChangeAspect="1"/>
          </p:cNvPicPr>
          <p:nvPr/>
        </p:nvPicPr>
        <p:blipFill>
          <a:blip r:embed="rId2"/>
          <a:stretch>
            <a:fillRect/>
          </a:stretch>
        </p:blipFill>
        <p:spPr>
          <a:xfrm>
            <a:off x="3133690" y="134319"/>
            <a:ext cx="6692236" cy="6409968"/>
          </a:xfrm>
          <a:prstGeom prst="rect">
            <a:avLst/>
          </a:prstGeom>
        </p:spPr>
      </p:pic>
      <p:sp>
        <p:nvSpPr>
          <p:cNvPr id="5" name="Title 1"/>
          <p:cNvSpPr>
            <a:spLocks noGrp="1"/>
          </p:cNvSpPr>
          <p:nvPr/>
        </p:nvSpPr>
        <p:spPr>
          <a:xfrm>
            <a:off x="897393" y="6441497"/>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2309446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7772A1-2F30-4474-8FB9-455F8F8AF481}" type="slidenum">
              <a:rPr lang="en-US" smtClean="0"/>
              <a:t>10</a:t>
            </a:fld>
            <a:endParaRPr lang="en-US"/>
          </a:p>
        </p:txBody>
      </p:sp>
      <p:sp>
        <p:nvSpPr>
          <p:cNvPr id="3" name="Content Placeholder 2"/>
          <p:cNvSpPr>
            <a:spLocks noGrp="1"/>
          </p:cNvSpPr>
          <p:nvPr>
            <p:ph idx="1"/>
          </p:nvPr>
        </p:nvSpPr>
        <p:spPr>
          <a:xfrm>
            <a:off x="531812" y="0"/>
            <a:ext cx="11387472" cy="5360187"/>
          </a:xfrm>
        </p:spPr>
        <p:txBody>
          <a:bodyPr>
            <a:noAutofit/>
          </a:bodyPr>
          <a:lstStyle/>
          <a:p>
            <a:pPr marL="0" indent="0" algn="just" rtl="1">
              <a:buNone/>
            </a:pPr>
            <a:endParaRPr lang="fa-IR" sz="2400" b="1" dirty="0">
              <a:cs typeface="B Nazanin" panose="00000400000000000000" pitchFamily="2" charset="-78"/>
            </a:endParaRPr>
          </a:p>
          <a:p>
            <a:pPr marL="0" indent="0" algn="just" rtl="1">
              <a:buNone/>
            </a:pPr>
            <a:r>
              <a:rPr lang="fa-IR" sz="4000" b="1" dirty="0">
                <a:cs typeface="B Nazanin" panose="00000400000000000000" pitchFamily="2" charset="-78"/>
              </a:rPr>
              <a:t>دسته افقی</a:t>
            </a:r>
          </a:p>
          <a:p>
            <a:pPr marL="0" indent="0" algn="just" rtl="1">
              <a:buNone/>
            </a:pPr>
            <a:r>
              <a:rPr lang="fa-IR" sz="2400" b="1" dirty="0">
                <a:cs typeface="B Nazanin" panose="00000400000000000000" pitchFamily="2" charset="-78"/>
              </a:rPr>
              <a:t>این نوع از کلمپ‌ها به دلیل تحمل فشار بالا و نوع اتصالشان بسیار پر‌کاربرد هستند. همان طور که از نام آنها نیز مشخص است، هنگام بسته بودن، دسته در حالت افقی قرار میگیرد و فک متحرک پایین می‌آید و قطعه مورد نظر را نگه می‌دارد.</a:t>
            </a:r>
          </a:p>
          <a:p>
            <a:pPr marL="0" indent="0" algn="just" rtl="1">
              <a:buNone/>
            </a:pPr>
            <a:r>
              <a:rPr lang="fa-IR" sz="2400" b="1" dirty="0">
                <a:cs typeface="B Nazanin" panose="00000400000000000000" pitchFamily="2" charset="-78"/>
              </a:rPr>
              <a:t>از کاربرد‌های گسترده این نوع می‌توان به فیکس کردن قطعات بر روی میز جوشکاری و میز دستگاه </a:t>
            </a:r>
            <a:r>
              <a:rPr lang="en-US" sz="2400" b="1" dirty="0">
                <a:cs typeface="B Nazanin" panose="00000400000000000000" pitchFamily="2" charset="-78"/>
              </a:rPr>
              <a:t>CNC </a:t>
            </a:r>
            <a:r>
              <a:rPr lang="fa-IR" sz="2400" b="1" dirty="0">
                <a:cs typeface="B Nazanin" panose="00000400000000000000" pitchFamily="2" charset="-78"/>
              </a:rPr>
              <a:t>اشاره کرد.</a:t>
            </a:r>
          </a:p>
          <a:p>
            <a:pPr marL="0" indent="0" algn="just" rtl="1">
              <a:buNone/>
            </a:pPr>
            <a:endParaRPr lang="en-US" sz="2400" b="1" dirty="0">
              <a:cs typeface="B Nazanin" panose="00000400000000000000" pitchFamily="2" charset="-78"/>
            </a:endParaRPr>
          </a:p>
        </p:txBody>
      </p:sp>
      <p:pic>
        <p:nvPicPr>
          <p:cNvPr id="2" name="Picture 1"/>
          <p:cNvPicPr>
            <a:picLocks noChangeAspect="1"/>
          </p:cNvPicPr>
          <p:nvPr/>
        </p:nvPicPr>
        <p:blipFill>
          <a:blip r:embed="rId2"/>
          <a:stretch>
            <a:fillRect/>
          </a:stretch>
        </p:blipFill>
        <p:spPr>
          <a:xfrm>
            <a:off x="2709663" y="3497180"/>
            <a:ext cx="6707359" cy="3017652"/>
          </a:xfrm>
          <a:prstGeom prst="rect">
            <a:avLst/>
          </a:prstGeom>
        </p:spPr>
      </p:pic>
      <p:sp>
        <p:nvSpPr>
          <p:cNvPr id="5" name="Title 1"/>
          <p:cNvSpPr>
            <a:spLocks noGrp="1"/>
          </p:cNvSpPr>
          <p:nvPr/>
        </p:nvSpPr>
        <p:spPr>
          <a:xfrm>
            <a:off x="395247" y="6463592"/>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241336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2" y="366844"/>
            <a:ext cx="11291220" cy="5510169"/>
          </a:xfrm>
        </p:spPr>
        <p:txBody>
          <a:bodyPr>
            <a:noAutofit/>
          </a:bodyPr>
          <a:lstStyle/>
          <a:p>
            <a:pPr marL="0" indent="0" algn="just" rtl="1">
              <a:buNone/>
            </a:pPr>
            <a:r>
              <a:rPr lang="fa-IR" sz="4000" b="1" dirty="0">
                <a:cs typeface="B Nazanin" panose="00000400000000000000" pitchFamily="2" charset="-78"/>
              </a:rPr>
              <a:t>مشخصات فنی کلمپ</a:t>
            </a:r>
          </a:p>
          <a:p>
            <a:pPr marL="0" indent="0" algn="just" rtl="1">
              <a:buNone/>
            </a:pPr>
            <a:r>
              <a:rPr lang="en-US" sz="2800" b="1" dirty="0">
                <a:cs typeface="B Nazanin" panose="00000400000000000000" pitchFamily="2" charset="-78"/>
              </a:rPr>
              <a:t>Clamp </a:t>
            </a:r>
            <a:r>
              <a:rPr lang="fa-IR" sz="2800" b="1" dirty="0" smtClean="0">
                <a:cs typeface="B Nazanin" panose="00000400000000000000" pitchFamily="2" charset="-78"/>
              </a:rPr>
              <a:t> مدل</a:t>
            </a:r>
            <a:r>
              <a:rPr lang="en-US" sz="2800" b="1" dirty="0" smtClean="0">
                <a:cs typeface="B Nazanin" panose="00000400000000000000" pitchFamily="2" charset="-78"/>
              </a:rPr>
              <a:t>B62 </a:t>
            </a:r>
            <a:r>
              <a:rPr lang="fa-IR" sz="2800" b="1" dirty="0" smtClean="0">
                <a:cs typeface="B Nazanin" panose="00000400000000000000" pitchFamily="2" charset="-78"/>
              </a:rPr>
              <a:t> ساخت </a:t>
            </a:r>
            <a:r>
              <a:rPr lang="fa-IR" sz="2800" b="1" dirty="0">
                <a:cs typeface="B Nazanin" panose="00000400000000000000" pitchFamily="2" charset="-78"/>
              </a:rPr>
              <a:t>چین می باشد که دارای بدنه فلزی و دستگیره با روکش پلاستیک فشرده است. سایر مشخصات فنی </a:t>
            </a:r>
            <a:r>
              <a:rPr lang="en-US" sz="2800" b="1" dirty="0">
                <a:cs typeface="B Nazanin" panose="00000400000000000000" pitchFamily="2" charset="-78"/>
              </a:rPr>
              <a:t>Clamp </a:t>
            </a:r>
            <a:r>
              <a:rPr lang="fa-IR" sz="2800" b="1" dirty="0">
                <a:cs typeface="B Nazanin" panose="00000400000000000000" pitchFamily="2" charset="-78"/>
              </a:rPr>
              <a:t>مدل </a:t>
            </a:r>
            <a:r>
              <a:rPr lang="en-US" sz="2800" b="1" dirty="0">
                <a:cs typeface="B Nazanin" panose="00000400000000000000" pitchFamily="2" charset="-78"/>
              </a:rPr>
              <a:t>B62 </a:t>
            </a:r>
            <a:r>
              <a:rPr lang="fa-IR" sz="2800" b="1" dirty="0">
                <a:cs typeface="B Nazanin" panose="00000400000000000000" pitchFamily="2" charset="-78"/>
              </a:rPr>
              <a:t>به شرح ذیل می باشد:</a:t>
            </a:r>
          </a:p>
          <a:p>
            <a:pPr marL="0" indent="0" algn="just" rtl="1">
              <a:buNone/>
            </a:pPr>
            <a:r>
              <a:rPr lang="fa-IR" sz="2800" b="1" dirty="0">
                <a:cs typeface="B Nazanin" panose="00000400000000000000" pitchFamily="2" charset="-78"/>
              </a:rPr>
              <a:t>جنس بدنه: فلز</a:t>
            </a:r>
          </a:p>
          <a:p>
            <a:pPr marL="0" indent="0" algn="just" rtl="1">
              <a:buNone/>
            </a:pPr>
            <a:r>
              <a:rPr lang="fa-IR" sz="2800" b="1" dirty="0">
                <a:cs typeface="B Nazanin" panose="00000400000000000000" pitchFamily="2" charset="-78"/>
              </a:rPr>
              <a:t>وزن: 700 گرم</a:t>
            </a:r>
          </a:p>
          <a:p>
            <a:pPr marL="0" indent="0" algn="just" rtl="1">
              <a:buNone/>
            </a:pPr>
            <a:r>
              <a:rPr lang="fa-IR" sz="2800" b="1" dirty="0">
                <a:cs typeface="B Nazanin" panose="00000400000000000000" pitchFamily="2" charset="-78"/>
              </a:rPr>
              <a:t>جنس دستگیره: پلاستیک فشرده</a:t>
            </a:r>
          </a:p>
          <a:p>
            <a:pPr marL="0" indent="0" algn="just" rtl="1">
              <a:buNone/>
            </a:pPr>
            <a:r>
              <a:rPr lang="fa-IR" sz="2800" b="1" dirty="0">
                <a:cs typeface="B Nazanin" panose="00000400000000000000" pitchFamily="2" charset="-78"/>
              </a:rPr>
              <a:t>عمق کارگیر: 9 سانتی‌متر</a:t>
            </a:r>
          </a:p>
          <a:p>
            <a:pPr marL="0" indent="0" algn="just" rtl="1">
              <a:buNone/>
            </a:pPr>
            <a:r>
              <a:rPr lang="fa-IR" sz="2800" b="1" dirty="0">
                <a:cs typeface="B Nazanin" panose="00000400000000000000" pitchFamily="2" charset="-78"/>
              </a:rPr>
              <a:t>ضخامت کارگیر: 4 سانتی‌متر</a:t>
            </a:r>
          </a:p>
          <a:p>
            <a:pPr marL="0" indent="0" algn="just" rtl="1">
              <a:buNone/>
            </a:pPr>
            <a:r>
              <a:rPr lang="fa-IR" sz="2800" b="1" dirty="0">
                <a:cs typeface="B Nazanin" panose="00000400000000000000" pitchFamily="2" charset="-78"/>
              </a:rPr>
              <a:t>طول کلی: 29 سانتی‌متر</a:t>
            </a:r>
          </a:p>
          <a:p>
            <a:pPr marL="0" indent="0" algn="just" rtl="1">
              <a:buNone/>
            </a:pPr>
            <a:r>
              <a:rPr lang="fa-IR" sz="2800" b="1" dirty="0">
                <a:cs typeface="B Nazanin" panose="00000400000000000000" pitchFamily="2" charset="-78"/>
              </a:rPr>
              <a:t>طول پایه نگهدارنده: 5.7 سانتی‌متر</a:t>
            </a:r>
          </a:p>
          <a:p>
            <a:pPr marL="0" indent="0" algn="just" rtl="1">
              <a:buNone/>
            </a:pPr>
            <a:r>
              <a:rPr lang="fa-IR" sz="2800" b="1" dirty="0">
                <a:cs typeface="B Nazanin" panose="00000400000000000000" pitchFamily="2" charset="-78"/>
              </a:rPr>
              <a:t>طول دستگیره پلاستیکی: 10 سانتی‌متر</a:t>
            </a:r>
          </a:p>
          <a:p>
            <a:endParaRPr lang="en-US" sz="2000" dirty="0"/>
          </a:p>
        </p:txBody>
      </p:sp>
      <p:sp>
        <p:nvSpPr>
          <p:cNvPr id="4" name="Slide Number Placeholder 3"/>
          <p:cNvSpPr>
            <a:spLocks noGrp="1"/>
          </p:cNvSpPr>
          <p:nvPr>
            <p:ph type="sldNum" sz="quarter" idx="12"/>
          </p:nvPr>
        </p:nvSpPr>
        <p:spPr/>
        <p:txBody>
          <a:bodyPr/>
          <a:lstStyle/>
          <a:p>
            <a:fld id="{5C7772A1-2F30-4474-8FB9-455F8F8AF481}" type="slidenum">
              <a:rPr lang="en-US" smtClean="0"/>
              <a:t>11</a:t>
            </a:fld>
            <a:endParaRPr lang="en-US"/>
          </a:p>
        </p:txBody>
      </p:sp>
      <p:sp>
        <p:nvSpPr>
          <p:cNvPr id="5" name="Title 1"/>
          <p:cNvSpPr>
            <a:spLocks noGrp="1"/>
          </p:cNvSpPr>
          <p:nvPr/>
        </p:nvSpPr>
        <p:spPr>
          <a:xfrm>
            <a:off x="395247" y="6463592"/>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531109954"/>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7772A1-2F30-4474-8FB9-455F8F8AF481}" type="slidenum">
              <a:rPr lang="en-US" smtClean="0"/>
              <a:t>12</a:t>
            </a:fld>
            <a:endParaRPr lang="en-US"/>
          </a:p>
        </p:txBody>
      </p:sp>
      <p:pic>
        <p:nvPicPr>
          <p:cNvPr id="6" name="Picture 5"/>
          <p:cNvPicPr>
            <a:picLocks noChangeAspect="1"/>
          </p:cNvPicPr>
          <p:nvPr/>
        </p:nvPicPr>
        <p:blipFill>
          <a:blip r:embed="rId2"/>
          <a:stretch>
            <a:fillRect/>
          </a:stretch>
        </p:blipFill>
        <p:spPr>
          <a:xfrm>
            <a:off x="3035186" y="1152907"/>
            <a:ext cx="7533333" cy="4914286"/>
          </a:xfrm>
          <a:prstGeom prst="rect">
            <a:avLst/>
          </a:prstGeom>
        </p:spPr>
      </p:pic>
      <p:sp>
        <p:nvSpPr>
          <p:cNvPr id="5" name="Title 1"/>
          <p:cNvSpPr>
            <a:spLocks noGrp="1"/>
          </p:cNvSpPr>
          <p:nvPr/>
        </p:nvSpPr>
        <p:spPr>
          <a:xfrm>
            <a:off x="395247" y="6463592"/>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3434380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969" y="627361"/>
            <a:ext cx="11557611" cy="3777622"/>
          </a:xfrm>
        </p:spPr>
        <p:txBody>
          <a:bodyPr/>
          <a:lstStyle/>
          <a:p>
            <a:pPr marL="0" indent="0" algn="r" rtl="1">
              <a:buNone/>
            </a:pPr>
            <a:r>
              <a:rPr lang="fa-IR" sz="3600" b="1" dirty="0">
                <a:cs typeface="B Nazanin" panose="00000400000000000000" pitchFamily="2" charset="-78"/>
              </a:rPr>
              <a:t>فشاری افقی</a:t>
            </a:r>
          </a:p>
          <a:p>
            <a:pPr marL="0" indent="0" algn="r" rtl="1">
              <a:buNone/>
            </a:pPr>
            <a:r>
              <a:rPr lang="fa-IR" sz="2400" b="1" dirty="0">
                <a:cs typeface="B Nazanin" panose="00000400000000000000" pitchFamily="2" charset="-78"/>
              </a:rPr>
              <a:t>کلمپ‌های فشاری افقی نوع دیگری از کلمپ‌های ثابت هستند که با قرار‌گیری دسته در حالت افقی، فک متحرک به جلو حرکت می‌کند و قطعه را در محل مورد نظر ثابت می‌کند.</a:t>
            </a:r>
          </a:p>
          <a:p>
            <a:pPr marL="0" indent="0" algn="r" rtl="1">
              <a:buNone/>
            </a:pPr>
            <a:r>
              <a:rPr lang="fa-IR" sz="2400" b="1" dirty="0">
                <a:cs typeface="B Nazanin" panose="00000400000000000000" pitchFamily="2" charset="-78"/>
              </a:rPr>
              <a:t>از جمله کاربرد‌های این کلمپ می‌توان به ثابت نگهداشتن پروفیل‌ها در دستگاه‌های برش اشاره کرد. در تصویر زیر نوعی از این کلمپ‌ها را مشاهده می‌کنید.</a:t>
            </a:r>
          </a:p>
          <a:p>
            <a:pPr marL="0" indent="0" algn="r" rtl="1">
              <a:buNone/>
            </a:pPr>
            <a:endParaRPr lang="en-US" dirty="0"/>
          </a:p>
        </p:txBody>
      </p:sp>
      <p:sp>
        <p:nvSpPr>
          <p:cNvPr id="4" name="Slide Number Placeholder 3"/>
          <p:cNvSpPr>
            <a:spLocks noGrp="1"/>
          </p:cNvSpPr>
          <p:nvPr>
            <p:ph type="sldNum" sz="quarter" idx="12"/>
          </p:nvPr>
        </p:nvSpPr>
        <p:spPr/>
        <p:txBody>
          <a:bodyPr/>
          <a:lstStyle/>
          <a:p>
            <a:fld id="{5C7772A1-2F30-4474-8FB9-455F8F8AF481}" type="slidenum">
              <a:rPr lang="en-US" smtClean="0"/>
              <a:t>13</a:t>
            </a:fld>
            <a:endParaRPr lang="en-US"/>
          </a:p>
        </p:txBody>
      </p:sp>
      <p:pic>
        <p:nvPicPr>
          <p:cNvPr id="5" name="Picture 4"/>
          <p:cNvPicPr>
            <a:picLocks noChangeAspect="1"/>
          </p:cNvPicPr>
          <p:nvPr/>
        </p:nvPicPr>
        <p:blipFill>
          <a:blip r:embed="rId2"/>
          <a:stretch>
            <a:fillRect/>
          </a:stretch>
        </p:blipFill>
        <p:spPr>
          <a:xfrm>
            <a:off x="1223965" y="2625497"/>
            <a:ext cx="4923809" cy="3838095"/>
          </a:xfrm>
          <a:prstGeom prst="rect">
            <a:avLst/>
          </a:prstGeom>
        </p:spPr>
      </p:pic>
      <p:sp>
        <p:nvSpPr>
          <p:cNvPr id="6" name="Title 1"/>
          <p:cNvSpPr>
            <a:spLocks noGrp="1"/>
          </p:cNvSpPr>
          <p:nvPr/>
        </p:nvSpPr>
        <p:spPr>
          <a:xfrm>
            <a:off x="395247" y="6463592"/>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2148658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2" y="434855"/>
            <a:ext cx="11355388" cy="5123440"/>
          </a:xfrm>
        </p:spPr>
        <p:txBody>
          <a:bodyPr>
            <a:normAutofit/>
          </a:bodyPr>
          <a:lstStyle/>
          <a:p>
            <a:pPr marL="0" indent="0" algn="just" rtl="1">
              <a:buNone/>
            </a:pPr>
            <a:r>
              <a:rPr lang="fa-IR" sz="4800" b="1" dirty="0">
                <a:cs typeface="B Nazanin" panose="00000400000000000000" pitchFamily="2" charset="-78"/>
              </a:rPr>
              <a:t>کششی</a:t>
            </a:r>
            <a:endParaRPr lang="fa-IR" sz="4400" b="1" dirty="0">
              <a:cs typeface="B Nazanin" panose="00000400000000000000" pitchFamily="2" charset="-78"/>
            </a:endParaRPr>
          </a:p>
          <a:p>
            <a:pPr marL="0" indent="0" algn="just" rtl="1">
              <a:buNone/>
            </a:pPr>
            <a:r>
              <a:rPr lang="fa-IR" sz="2800" b="1" dirty="0">
                <a:cs typeface="B Nazanin" panose="00000400000000000000" pitchFamily="2" charset="-78"/>
              </a:rPr>
              <a:t>آخرین نوع از کلمپ‌ها که در این قسمت قصد بررسی آن را داریم، کلمپ کششی است. کلمپ‌های کششی کاربرد‌های خاصی دارند و بیشتر اوقات برای فیکس کردن دو یا چند قطعه بین دو فک مشخص به کارگرفته می‌شوند که این دو فک توسط پیچ و یا جوش به کلمپ متصل </a:t>
            </a:r>
            <a:r>
              <a:rPr lang="fa-IR" sz="2800" b="1" dirty="0" smtClean="0">
                <a:cs typeface="B Nazanin" panose="00000400000000000000" pitchFamily="2" charset="-78"/>
              </a:rPr>
              <a:t>می‌شوند.</a:t>
            </a:r>
            <a:r>
              <a:rPr lang="fa-IR" sz="2800" b="1" dirty="0">
                <a:cs typeface="B Nazanin" panose="00000400000000000000" pitchFamily="2" charset="-78"/>
              </a:rPr>
              <a:t> </a:t>
            </a:r>
            <a:r>
              <a:rPr lang="fa-IR" sz="2800" b="1" dirty="0" smtClean="0">
                <a:cs typeface="B Nazanin" panose="00000400000000000000" pitchFamily="2" charset="-78"/>
              </a:rPr>
              <a:t>از </a:t>
            </a:r>
            <a:r>
              <a:rPr lang="fa-IR" sz="2800" b="1" dirty="0">
                <a:cs typeface="B Nazanin" panose="00000400000000000000" pitchFamily="2" charset="-78"/>
              </a:rPr>
              <a:t>کاربرد‌های این ابزار می‌توان به خطوط تولید و مونتاژ اشاره کرد.</a:t>
            </a:r>
          </a:p>
          <a:p>
            <a:pPr marL="0" indent="0" algn="just" rtl="1">
              <a:buNone/>
            </a:pPr>
            <a:endParaRPr lang="en-US" sz="20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5C7772A1-2F30-4474-8FB9-455F8F8AF481}" type="slidenum">
              <a:rPr lang="en-US" smtClean="0"/>
              <a:t>14</a:t>
            </a:fld>
            <a:endParaRPr lang="en-US"/>
          </a:p>
        </p:txBody>
      </p:sp>
      <p:pic>
        <p:nvPicPr>
          <p:cNvPr id="5" name="Picture 4"/>
          <p:cNvPicPr>
            <a:picLocks noChangeAspect="1"/>
          </p:cNvPicPr>
          <p:nvPr/>
        </p:nvPicPr>
        <p:blipFill>
          <a:blip r:embed="rId2"/>
          <a:stretch>
            <a:fillRect/>
          </a:stretch>
        </p:blipFill>
        <p:spPr>
          <a:xfrm>
            <a:off x="1361887" y="3092163"/>
            <a:ext cx="4847619" cy="3371429"/>
          </a:xfrm>
          <a:prstGeom prst="rect">
            <a:avLst/>
          </a:prstGeom>
        </p:spPr>
      </p:pic>
      <p:sp>
        <p:nvSpPr>
          <p:cNvPr id="6" name="Title 1"/>
          <p:cNvSpPr>
            <a:spLocks noGrp="1"/>
          </p:cNvSpPr>
          <p:nvPr/>
        </p:nvSpPr>
        <p:spPr>
          <a:xfrm>
            <a:off x="395247" y="6463592"/>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2696745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7772A1-2F30-4474-8FB9-455F8F8AF481}" type="slidenum">
              <a:rPr lang="en-US" smtClean="0"/>
              <a:t>15</a:t>
            </a:fld>
            <a:endParaRPr lang="en-US"/>
          </a:p>
        </p:txBody>
      </p:sp>
      <p:pic>
        <p:nvPicPr>
          <p:cNvPr id="5" name="Picture 4"/>
          <p:cNvPicPr>
            <a:picLocks noChangeAspect="1"/>
          </p:cNvPicPr>
          <p:nvPr/>
        </p:nvPicPr>
        <p:blipFill>
          <a:blip r:embed="rId2"/>
          <a:stretch>
            <a:fillRect/>
          </a:stretch>
        </p:blipFill>
        <p:spPr>
          <a:xfrm>
            <a:off x="2786127" y="1152907"/>
            <a:ext cx="8074378" cy="5210259"/>
          </a:xfrm>
          <a:prstGeom prst="rect">
            <a:avLst/>
          </a:prstGeom>
        </p:spPr>
      </p:pic>
      <p:sp>
        <p:nvSpPr>
          <p:cNvPr id="6" name="Title 1"/>
          <p:cNvSpPr>
            <a:spLocks noGrp="1"/>
          </p:cNvSpPr>
          <p:nvPr/>
        </p:nvSpPr>
        <p:spPr>
          <a:xfrm>
            <a:off x="395247" y="6463592"/>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1823720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7772A1-2F30-4474-8FB9-455F8F8AF481}" type="slidenum">
              <a:rPr lang="en-US" smtClean="0"/>
              <a:t>16</a:t>
            </a:fld>
            <a:endParaRPr lang="en-US"/>
          </a:p>
        </p:txBody>
      </p:sp>
      <p:pic>
        <p:nvPicPr>
          <p:cNvPr id="5" name="Picture 4"/>
          <p:cNvPicPr>
            <a:picLocks noChangeAspect="1"/>
          </p:cNvPicPr>
          <p:nvPr/>
        </p:nvPicPr>
        <p:blipFill rotWithShape="1">
          <a:blip r:embed="rId2"/>
          <a:srcRect l="1055" b="6802"/>
          <a:stretch/>
        </p:blipFill>
        <p:spPr>
          <a:xfrm>
            <a:off x="770021" y="2165686"/>
            <a:ext cx="10873697" cy="3737810"/>
          </a:xfrm>
          <a:prstGeom prst="rect">
            <a:avLst/>
          </a:prstGeom>
        </p:spPr>
      </p:pic>
      <p:sp>
        <p:nvSpPr>
          <p:cNvPr id="6" name="Content Placeholder 2"/>
          <p:cNvSpPr>
            <a:spLocks noGrp="1"/>
          </p:cNvSpPr>
          <p:nvPr>
            <p:ph idx="1"/>
          </p:nvPr>
        </p:nvSpPr>
        <p:spPr>
          <a:xfrm>
            <a:off x="531812" y="434855"/>
            <a:ext cx="11355388" cy="1377903"/>
          </a:xfrm>
        </p:spPr>
        <p:txBody>
          <a:bodyPr>
            <a:normAutofit/>
          </a:bodyPr>
          <a:lstStyle/>
          <a:p>
            <a:pPr marL="0" indent="0" algn="just" rtl="1">
              <a:buNone/>
            </a:pPr>
            <a:r>
              <a:rPr lang="fa-IR" sz="4800" b="1" dirty="0" smtClean="0">
                <a:cs typeface="B Nazanin" panose="00000400000000000000" pitchFamily="2" charset="-78"/>
              </a:rPr>
              <a:t>قیمت حدودی برخی از کلمپ های موجود دربازار</a:t>
            </a:r>
            <a:endParaRPr lang="fa-IR" sz="4400" b="1" dirty="0">
              <a:cs typeface="B Nazanin" panose="00000400000000000000" pitchFamily="2" charset="-78"/>
            </a:endParaRPr>
          </a:p>
          <a:p>
            <a:pPr marL="0" indent="0" algn="just" rtl="1">
              <a:buNone/>
            </a:pPr>
            <a:endParaRPr lang="en-US" sz="2000" dirty="0">
              <a:cs typeface="B Nazanin" panose="00000400000000000000" pitchFamily="2" charset="-78"/>
            </a:endParaRPr>
          </a:p>
        </p:txBody>
      </p:sp>
      <p:sp>
        <p:nvSpPr>
          <p:cNvPr id="7" name="Title 1"/>
          <p:cNvSpPr>
            <a:spLocks noGrp="1"/>
          </p:cNvSpPr>
          <p:nvPr/>
        </p:nvSpPr>
        <p:spPr>
          <a:xfrm>
            <a:off x="395247" y="6463592"/>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4208089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7772A1-2F30-4474-8FB9-455F8F8AF481}" type="slidenum">
              <a:rPr lang="en-US" smtClean="0"/>
              <a:t>17</a:t>
            </a:fld>
            <a:endParaRPr lang="en-US"/>
          </a:p>
        </p:txBody>
      </p:sp>
      <p:pic>
        <p:nvPicPr>
          <p:cNvPr id="6" name="Picture 5"/>
          <p:cNvPicPr>
            <a:picLocks noChangeAspect="1"/>
          </p:cNvPicPr>
          <p:nvPr/>
        </p:nvPicPr>
        <p:blipFill>
          <a:blip r:embed="rId2"/>
          <a:stretch>
            <a:fillRect/>
          </a:stretch>
        </p:blipFill>
        <p:spPr>
          <a:xfrm>
            <a:off x="2765595" y="787782"/>
            <a:ext cx="7565520" cy="5674140"/>
          </a:xfrm>
          <a:prstGeom prst="rect">
            <a:avLst/>
          </a:prstGeom>
        </p:spPr>
      </p:pic>
      <p:sp>
        <p:nvSpPr>
          <p:cNvPr id="5" name="Title 1"/>
          <p:cNvSpPr>
            <a:spLocks noGrp="1"/>
          </p:cNvSpPr>
          <p:nvPr/>
        </p:nvSpPr>
        <p:spPr>
          <a:xfrm>
            <a:off x="395247" y="6463592"/>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173001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7772A1-2F30-4474-8FB9-455F8F8AF481}" type="slidenum">
              <a:rPr lang="en-US" smtClean="0"/>
              <a:t>18</a:t>
            </a:fld>
            <a:endParaRPr lang="en-US"/>
          </a:p>
        </p:txBody>
      </p:sp>
      <p:pic>
        <p:nvPicPr>
          <p:cNvPr id="5" name="Picture 4"/>
          <p:cNvPicPr>
            <a:picLocks noChangeAspect="1"/>
          </p:cNvPicPr>
          <p:nvPr/>
        </p:nvPicPr>
        <p:blipFill>
          <a:blip r:embed="rId2"/>
          <a:stretch>
            <a:fillRect/>
          </a:stretch>
        </p:blipFill>
        <p:spPr>
          <a:xfrm>
            <a:off x="1311579" y="2181727"/>
            <a:ext cx="4643821" cy="4195941"/>
          </a:xfrm>
          <a:prstGeom prst="rect">
            <a:avLst/>
          </a:prstGeom>
        </p:spPr>
      </p:pic>
      <p:sp>
        <p:nvSpPr>
          <p:cNvPr id="6" name="Content Placeholder 2"/>
          <p:cNvSpPr>
            <a:spLocks noGrp="1"/>
          </p:cNvSpPr>
          <p:nvPr>
            <p:ph idx="1"/>
          </p:nvPr>
        </p:nvSpPr>
        <p:spPr>
          <a:xfrm>
            <a:off x="531812" y="787782"/>
            <a:ext cx="11355388" cy="1393945"/>
          </a:xfrm>
        </p:spPr>
        <p:txBody>
          <a:bodyPr>
            <a:normAutofit lnSpcReduction="10000"/>
          </a:bodyPr>
          <a:lstStyle/>
          <a:p>
            <a:pPr marL="0" indent="0" algn="just" rtl="1">
              <a:buNone/>
            </a:pPr>
            <a:r>
              <a:rPr lang="fa-IR" sz="3200" b="1" dirty="0" smtClean="0">
                <a:cs typeface="B Nazanin" panose="00000400000000000000" pitchFamily="2" charset="-78"/>
              </a:rPr>
              <a:t>عدم نیاز به طراحی قطعات استاندارد در نرم افزار مدل سازی</a:t>
            </a:r>
          </a:p>
          <a:p>
            <a:pPr marL="0" indent="0" algn="just" rtl="1">
              <a:buNone/>
            </a:pPr>
            <a:r>
              <a:rPr lang="fa-IR" sz="2400" b="1" dirty="0" smtClean="0">
                <a:cs typeface="B Nazanin" panose="00000400000000000000" pitchFamily="2" charset="-78"/>
              </a:rPr>
              <a:t>برای معرفی یا مشخص نمودن قطعات استاندارد در نقشه های ترسیم شده می بایستی نام و مشخصات فنی قطعه استاندارد را در جدول قطعات اورده شود.</a:t>
            </a:r>
            <a:endParaRPr lang="en-US" sz="1050" dirty="0">
              <a:cs typeface="B Nazanin" panose="00000400000000000000" pitchFamily="2" charset="-78"/>
            </a:endParaRPr>
          </a:p>
        </p:txBody>
      </p:sp>
      <p:sp>
        <p:nvSpPr>
          <p:cNvPr id="7" name="Title 1"/>
          <p:cNvSpPr>
            <a:spLocks noGrp="1"/>
          </p:cNvSpPr>
          <p:nvPr/>
        </p:nvSpPr>
        <p:spPr>
          <a:xfrm>
            <a:off x="395247" y="6463592"/>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3122815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6E815A-806C-4583-B8A4-D05296976F5A}" type="slidenum">
              <a:rPr lang="en-US" smtClean="0"/>
              <a:t>19</a:t>
            </a:fld>
            <a:endParaRPr lang="en-US" dirty="0"/>
          </a:p>
        </p:txBody>
      </p:sp>
      <p:pic>
        <p:nvPicPr>
          <p:cNvPr id="2052" name="Picture 4" descr="اسلاید تشکر پایان نامه - I LOVE De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1384" y="1152907"/>
            <a:ext cx="9453375" cy="529389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nvSpPr>
        <p:spPr>
          <a:xfrm>
            <a:off x="897393" y="6441497"/>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785987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nghelab.jpg"/>
          <p:cNvPicPr>
            <a:picLocks noChangeAspect="1"/>
          </p:cNvPicPr>
          <p:nvPr/>
        </p:nvPicPr>
        <p:blipFill>
          <a:blip r:embed="rId3"/>
          <a:stretch>
            <a:fillRect/>
          </a:stretch>
        </p:blipFill>
        <p:spPr>
          <a:xfrm>
            <a:off x="8550883" y="453144"/>
            <a:ext cx="2077741" cy="1879861"/>
          </a:xfrm>
          <a:prstGeom prst="rect">
            <a:avLst/>
          </a:prstGeom>
        </p:spPr>
      </p:pic>
      <p:pic>
        <p:nvPicPr>
          <p:cNvPr id="5" name="Picture 4"/>
          <p:cNvPicPr>
            <a:picLocks noChangeAspect="1"/>
          </p:cNvPicPr>
          <p:nvPr/>
        </p:nvPicPr>
        <p:blipFill rotWithShape="1">
          <a:blip r:embed="rId4"/>
          <a:srcRect l="3582" t="9858" r="2005" b="6230"/>
          <a:stretch/>
        </p:blipFill>
        <p:spPr>
          <a:xfrm>
            <a:off x="1579633" y="264247"/>
            <a:ext cx="2212075" cy="1777320"/>
          </a:xfrm>
          <a:prstGeom prst="rect">
            <a:avLst/>
          </a:prstGeom>
        </p:spPr>
      </p:pic>
      <p:sp>
        <p:nvSpPr>
          <p:cNvPr id="7" name="Title 1"/>
          <p:cNvSpPr>
            <a:spLocks noGrp="1"/>
          </p:cNvSpPr>
          <p:nvPr>
            <p:ph type="title"/>
          </p:nvPr>
        </p:nvSpPr>
        <p:spPr>
          <a:xfrm>
            <a:off x="735698" y="1779206"/>
            <a:ext cx="10515600" cy="5453754"/>
          </a:xfrm>
        </p:spPr>
        <p:txBody>
          <a:bodyPr>
            <a:normAutofit/>
          </a:bodyPr>
          <a:lstStyle/>
          <a:p>
            <a:pPr algn="ctr">
              <a:lnSpc>
                <a:spcPct val="150000"/>
              </a:lnSpc>
            </a:pPr>
            <a:r>
              <a:rPr lang="fa-IR" b="1" dirty="0" smtClean="0">
                <a:cs typeface="B Nazanin" panose="00000400000000000000" pitchFamily="2" charset="-78"/>
              </a:rPr>
              <a:t>دانشگاه فنی حرفه ای</a:t>
            </a:r>
            <a:br>
              <a:rPr lang="fa-IR" b="1" dirty="0" smtClean="0">
                <a:cs typeface="B Nazanin" panose="00000400000000000000" pitchFamily="2" charset="-78"/>
              </a:rPr>
            </a:br>
            <a:r>
              <a:rPr lang="fa-IR" b="1" dirty="0" smtClean="0">
                <a:cs typeface="B Nazanin" panose="00000400000000000000" pitchFamily="2" charset="-78"/>
              </a:rPr>
              <a:t>دانشکده فنی انقلاب اسلامی</a:t>
            </a:r>
            <a:r>
              <a:rPr lang="en-US" b="1" dirty="0" smtClean="0">
                <a:cs typeface="B Nazanin" panose="00000400000000000000" pitchFamily="2" charset="-78"/>
              </a:rPr>
              <a:t/>
            </a:r>
            <a:br>
              <a:rPr lang="en-US" b="1" dirty="0" smtClean="0">
                <a:cs typeface="B Nazanin" panose="00000400000000000000" pitchFamily="2" charset="-78"/>
              </a:rPr>
            </a:br>
            <a:r>
              <a:rPr lang="fa-IR" b="1" dirty="0" smtClean="0">
                <a:cs typeface="B Nazanin" panose="00000400000000000000" pitchFamily="2" charset="-78"/>
              </a:rPr>
              <a:t>نام استاد: مجید سبزعلیان</a:t>
            </a:r>
            <a:br>
              <a:rPr lang="fa-IR" b="1" dirty="0" smtClean="0">
                <a:cs typeface="B Nazanin" panose="00000400000000000000" pitchFamily="2" charset="-78"/>
              </a:rPr>
            </a:br>
            <a:r>
              <a:rPr lang="fa-IR" b="1" dirty="0" smtClean="0">
                <a:cs typeface="B Nazanin" panose="00000400000000000000" pitchFamily="2" charset="-78"/>
              </a:rPr>
              <a:t>نام واحد درسی: نقشه کشی قید و بند کاردانی</a:t>
            </a:r>
            <a:br>
              <a:rPr lang="fa-IR" b="1" dirty="0" smtClean="0">
                <a:cs typeface="B Nazanin" panose="00000400000000000000" pitchFamily="2" charset="-78"/>
              </a:rPr>
            </a:br>
            <a:r>
              <a:rPr lang="fa-IR" b="1" dirty="0" smtClean="0">
                <a:cs typeface="B Nazanin" panose="00000400000000000000" pitchFamily="2" charset="-78"/>
              </a:rPr>
              <a:t>بهار1399</a:t>
            </a:r>
            <a:endParaRPr lang="en-US" b="1" dirty="0">
              <a:cs typeface="Titr" pitchFamily="2" charset="-78"/>
            </a:endParaRPr>
          </a:p>
        </p:txBody>
      </p:sp>
      <p:sp>
        <p:nvSpPr>
          <p:cNvPr id="9" name="Slide Number Placeholder 8"/>
          <p:cNvSpPr>
            <a:spLocks noGrp="1"/>
          </p:cNvSpPr>
          <p:nvPr>
            <p:ph type="sldNum" sz="quarter" idx="12"/>
          </p:nvPr>
        </p:nvSpPr>
        <p:spPr/>
        <p:txBody>
          <a:bodyPr/>
          <a:lstStyle/>
          <a:p>
            <a:fld id="{5C7772A1-2F30-4474-8FB9-455F8F8AF481}" type="slidenum">
              <a:rPr lang="en-US" smtClean="0"/>
              <a:t>2</a:t>
            </a:fld>
            <a:endParaRPr lang="en-US"/>
          </a:p>
        </p:txBody>
      </p:sp>
      <p:sp>
        <p:nvSpPr>
          <p:cNvPr id="6" name="Title 1"/>
          <p:cNvSpPr>
            <a:spLocks noGrp="1"/>
          </p:cNvSpPr>
          <p:nvPr/>
        </p:nvSpPr>
        <p:spPr>
          <a:xfrm>
            <a:off x="897393" y="6441497"/>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2053135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4000" b="1" dirty="0">
                <a:solidFill>
                  <a:schemeClr val="tx1">
                    <a:lumMod val="75000"/>
                    <a:lumOff val="25000"/>
                  </a:schemeClr>
                </a:solidFill>
                <a:latin typeface="+mn-lt"/>
                <a:ea typeface="+mn-ea"/>
                <a:cs typeface="B Nazanin" panose="00000400000000000000" pitchFamily="2" charset="-78"/>
              </a:rPr>
              <a:t>تفاوت جیگ و فیکسچر</a:t>
            </a:r>
            <a:r>
              <a:rPr lang="fa-IR" b="1" cap="all" dirty="0"/>
              <a:t/>
            </a:r>
            <a:br>
              <a:rPr lang="fa-IR" b="1" cap="all" dirty="0"/>
            </a:br>
            <a:endParaRPr lang="en-US" dirty="0"/>
          </a:p>
        </p:txBody>
      </p:sp>
      <p:sp>
        <p:nvSpPr>
          <p:cNvPr id="3" name="Content Placeholder 2"/>
          <p:cNvSpPr>
            <a:spLocks noGrp="1"/>
          </p:cNvSpPr>
          <p:nvPr>
            <p:ph idx="1"/>
          </p:nvPr>
        </p:nvSpPr>
        <p:spPr>
          <a:xfrm>
            <a:off x="531811" y="1264555"/>
            <a:ext cx="11515809" cy="2040119"/>
          </a:xfrm>
        </p:spPr>
        <p:txBody>
          <a:bodyPr>
            <a:normAutofit lnSpcReduction="10000"/>
          </a:bodyPr>
          <a:lstStyle/>
          <a:p>
            <a:pPr marL="0" indent="0" algn="just" rtl="1" fontAlgn="base">
              <a:buNone/>
            </a:pPr>
            <a:r>
              <a:rPr lang="fa-IR" sz="3200" dirty="0" smtClean="0">
                <a:cs typeface="B Nazanin" panose="00000400000000000000" pitchFamily="2" charset="-78"/>
              </a:rPr>
              <a:t>جیگ </a:t>
            </a:r>
            <a:r>
              <a:rPr lang="fa-IR" sz="3200" dirty="0">
                <a:cs typeface="B Nazanin" panose="00000400000000000000" pitchFamily="2" charset="-78"/>
              </a:rPr>
              <a:t>وسیله برای نگهداری و جانمایی قطعه کار و همچنین هدایت ابزارها برای انجام یک عملیات ماشینکاری است. به عبارت دیگر جیگ وسیله برای هدایت دقیق ابزار ماشینکاری می باشد. در واقع هدف اصلی برای استفاده از جیگ ها،  ماشینکاری یا سوراخکاری محصولات در خط تولید بصورت دقیق و بدون خطا است.</a:t>
            </a:r>
          </a:p>
          <a:p>
            <a:pPr marL="0" indent="0" algn="just" rtl="1">
              <a:buNone/>
            </a:pPr>
            <a:endParaRPr lang="en-US"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5C7772A1-2F30-4474-8FB9-455F8F8AF481}" type="slidenum">
              <a:rPr lang="en-US" smtClean="0"/>
              <a:t>3</a:t>
            </a:fld>
            <a:endParaRPr lang="en-US"/>
          </a:p>
        </p:txBody>
      </p:sp>
      <p:pic>
        <p:nvPicPr>
          <p:cNvPr id="5" name="Picture 4"/>
          <p:cNvPicPr>
            <a:picLocks noChangeAspect="1"/>
          </p:cNvPicPr>
          <p:nvPr/>
        </p:nvPicPr>
        <p:blipFill>
          <a:blip r:embed="rId2"/>
          <a:stretch>
            <a:fillRect/>
          </a:stretch>
        </p:blipFill>
        <p:spPr>
          <a:xfrm>
            <a:off x="1311579" y="2981946"/>
            <a:ext cx="4447619" cy="3266667"/>
          </a:xfrm>
          <a:prstGeom prst="rect">
            <a:avLst/>
          </a:prstGeom>
        </p:spPr>
      </p:pic>
      <p:sp>
        <p:nvSpPr>
          <p:cNvPr id="6" name="Title 1"/>
          <p:cNvSpPr>
            <a:spLocks noGrp="1"/>
          </p:cNvSpPr>
          <p:nvPr/>
        </p:nvSpPr>
        <p:spPr>
          <a:xfrm>
            <a:off x="395247" y="6463592"/>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963793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757" y="1152907"/>
            <a:ext cx="11515809" cy="2040119"/>
          </a:xfrm>
        </p:spPr>
        <p:txBody>
          <a:bodyPr>
            <a:noAutofit/>
          </a:bodyPr>
          <a:lstStyle/>
          <a:p>
            <a:pPr marL="0" indent="0" algn="just" rtl="1" fontAlgn="base">
              <a:buNone/>
            </a:pPr>
            <a:r>
              <a:rPr lang="fa-IR" sz="2800" b="1" dirty="0" smtClean="0">
                <a:cs typeface="B Nazanin" panose="00000400000000000000" pitchFamily="2" charset="-78"/>
              </a:rPr>
              <a:t>فیکسچر وسیله </a:t>
            </a:r>
            <a:r>
              <a:rPr lang="fa-IR" sz="2800" b="1" dirty="0">
                <a:cs typeface="B Nazanin" panose="00000400000000000000" pitchFamily="2" charset="-78"/>
              </a:rPr>
              <a:t>ای است برای نگهداری و جانمایی قطعه کار با این تفاوت که وظیفه هدایت ابزار را به عهده ندارد و به منظور نگهداری قطعه کار در موقعیت مشخص استفاده میشود. فیکسچر وسیله ای است که قطعه کار در آن قرار میگیرد تا آماده ماشینکاری شود.</a:t>
            </a:r>
          </a:p>
          <a:p>
            <a:pPr marL="0" indent="0" algn="just" rtl="1">
              <a:buNone/>
            </a:pPr>
            <a:endParaRPr lang="en-US" sz="11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5C7772A1-2F30-4474-8FB9-455F8F8AF481}" type="slidenum">
              <a:rPr lang="en-US" smtClean="0"/>
              <a:t>4</a:t>
            </a:fld>
            <a:endParaRPr lang="en-US"/>
          </a:p>
        </p:txBody>
      </p:sp>
      <p:pic>
        <p:nvPicPr>
          <p:cNvPr id="6" name="Picture 5"/>
          <p:cNvPicPr>
            <a:picLocks noChangeAspect="1"/>
          </p:cNvPicPr>
          <p:nvPr/>
        </p:nvPicPr>
        <p:blipFill>
          <a:blip r:embed="rId2"/>
          <a:stretch>
            <a:fillRect/>
          </a:stretch>
        </p:blipFill>
        <p:spPr>
          <a:xfrm>
            <a:off x="1562435" y="2497288"/>
            <a:ext cx="5438131" cy="4078599"/>
          </a:xfrm>
          <a:prstGeom prst="rect">
            <a:avLst/>
          </a:prstGeom>
        </p:spPr>
      </p:pic>
      <p:sp>
        <p:nvSpPr>
          <p:cNvPr id="5" name="Title 1"/>
          <p:cNvSpPr>
            <a:spLocks noGrp="1"/>
          </p:cNvSpPr>
          <p:nvPr/>
        </p:nvSpPr>
        <p:spPr>
          <a:xfrm>
            <a:off x="395247" y="6463592"/>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3347523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7772A1-2F30-4474-8FB9-455F8F8AF481}" type="slidenum">
              <a:rPr lang="en-US" smtClean="0"/>
              <a:t>5</a:t>
            </a:fld>
            <a:endParaRPr lang="en-US"/>
          </a:p>
        </p:txBody>
      </p:sp>
      <p:pic>
        <p:nvPicPr>
          <p:cNvPr id="5" name="Picture 4"/>
          <p:cNvPicPr>
            <a:picLocks noChangeAspect="1"/>
          </p:cNvPicPr>
          <p:nvPr/>
        </p:nvPicPr>
        <p:blipFill>
          <a:blip r:embed="rId2"/>
          <a:stretch>
            <a:fillRect/>
          </a:stretch>
        </p:blipFill>
        <p:spPr>
          <a:xfrm>
            <a:off x="2038469" y="181620"/>
            <a:ext cx="8677656" cy="5738674"/>
          </a:xfrm>
          <a:prstGeom prst="rect">
            <a:avLst/>
          </a:prstGeom>
        </p:spPr>
      </p:pic>
      <p:sp>
        <p:nvSpPr>
          <p:cNvPr id="6" name="Rectangle 5"/>
          <p:cNvSpPr/>
          <p:nvPr/>
        </p:nvSpPr>
        <p:spPr>
          <a:xfrm>
            <a:off x="2418483" y="6259795"/>
            <a:ext cx="8297642" cy="369332"/>
          </a:xfrm>
          <a:prstGeom prst="rect">
            <a:avLst/>
          </a:prstGeom>
        </p:spPr>
        <p:txBody>
          <a:bodyPr wrap="square">
            <a:spAutoFit/>
          </a:bodyPr>
          <a:lstStyle/>
          <a:p>
            <a:r>
              <a:rPr lang="fa-IR" b="1" i="1" dirty="0">
                <a:solidFill>
                  <a:srgbClr val="222222"/>
                </a:solidFill>
                <a:latin typeface="irs"/>
              </a:rPr>
              <a:t>«یک فیکسچر میتواند جیگ باشد ولی یک جیگ نمیتواند فیکسچر باشد.»</a:t>
            </a:r>
            <a:endParaRPr lang="en-US" dirty="0"/>
          </a:p>
        </p:txBody>
      </p:sp>
      <p:sp>
        <p:nvSpPr>
          <p:cNvPr id="7" name="Title 1"/>
          <p:cNvSpPr>
            <a:spLocks noGrp="1"/>
          </p:cNvSpPr>
          <p:nvPr/>
        </p:nvSpPr>
        <p:spPr>
          <a:xfrm>
            <a:off x="395247" y="6463592"/>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3686811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2" y="112295"/>
            <a:ext cx="11261558" cy="5349749"/>
          </a:xfrm>
        </p:spPr>
        <p:txBody>
          <a:bodyPr>
            <a:noAutofit/>
          </a:bodyPr>
          <a:lstStyle/>
          <a:p>
            <a:pPr marL="0" indent="0" algn="just" rtl="1" fontAlgn="base">
              <a:buNone/>
            </a:pPr>
            <a:r>
              <a:rPr lang="fa-IR" sz="4000" b="1" dirty="0" smtClean="0">
                <a:cs typeface="B Nazanin" panose="00000400000000000000" pitchFamily="2" charset="-78"/>
              </a:rPr>
              <a:t>فاکتورهایی </a:t>
            </a:r>
            <a:r>
              <a:rPr lang="fa-IR" sz="4000" b="1" dirty="0">
                <a:cs typeface="B Nazanin" panose="00000400000000000000" pitchFamily="2" charset="-78"/>
              </a:rPr>
              <a:t>که به منظور طراحی جیگ و فیکسچر میبایست در نظر گرفت به شرح زیر است:</a:t>
            </a:r>
          </a:p>
          <a:p>
            <a:pPr marL="514350" indent="-514350" algn="just" rtl="1" fontAlgn="base">
              <a:buFont typeface="+mj-lt"/>
              <a:buAutoNum type="arabicPeriod"/>
            </a:pPr>
            <a:r>
              <a:rPr lang="fa-IR" sz="3200" b="1" dirty="0">
                <a:cs typeface="B Nazanin" panose="00000400000000000000" pitchFamily="2" charset="-78"/>
              </a:rPr>
              <a:t>بررسی قطعه کار</a:t>
            </a:r>
          </a:p>
          <a:p>
            <a:pPr marL="514350" indent="-514350" algn="just" rtl="1" fontAlgn="base">
              <a:buFont typeface="+mj-lt"/>
              <a:buAutoNum type="arabicPeriod"/>
            </a:pPr>
            <a:r>
              <a:rPr lang="fa-IR" sz="3200" b="1" dirty="0">
                <a:cs typeface="B Nazanin" panose="00000400000000000000" pitchFamily="2" charset="-78"/>
              </a:rPr>
              <a:t>شناخت کلمپ ها و بارگذاری و باربرداری </a:t>
            </a:r>
            <a:r>
              <a:rPr lang="en-US" sz="3200" b="1" dirty="0" smtClean="0">
                <a:cs typeface="B Nazanin" panose="00000400000000000000" pitchFamily="2" charset="-78"/>
              </a:rPr>
              <a:t>Loading </a:t>
            </a:r>
            <a:r>
              <a:rPr lang="en-US" sz="3200" b="1" dirty="0">
                <a:cs typeface="B Nazanin" panose="00000400000000000000" pitchFamily="2" charset="-78"/>
              </a:rPr>
              <a:t>and </a:t>
            </a:r>
            <a:r>
              <a:rPr lang="en-US" sz="3200" b="1" dirty="0" smtClean="0">
                <a:cs typeface="B Nazanin" panose="00000400000000000000" pitchFamily="2" charset="-78"/>
              </a:rPr>
              <a:t>Unloading</a:t>
            </a:r>
          </a:p>
          <a:p>
            <a:pPr marL="514350" indent="-514350" algn="just" rtl="1" fontAlgn="base">
              <a:buFont typeface="+mj-lt"/>
              <a:buAutoNum type="arabicPeriod"/>
            </a:pPr>
            <a:r>
              <a:rPr lang="fa-IR" sz="3200" b="1" dirty="0" smtClean="0">
                <a:cs typeface="B Nazanin" panose="00000400000000000000" pitchFamily="2" charset="-78"/>
              </a:rPr>
              <a:t>مطالعه ابزارها و مسائلی شامل ارتعاش و استحکام</a:t>
            </a:r>
          </a:p>
          <a:p>
            <a:pPr marL="514350" indent="-514350" algn="just" rtl="1" fontAlgn="base">
              <a:buFont typeface="+mj-lt"/>
              <a:buAutoNum type="arabicPeriod"/>
            </a:pPr>
            <a:r>
              <a:rPr lang="fa-IR" sz="3200" b="1" dirty="0" smtClean="0">
                <a:cs typeface="B Nazanin" panose="00000400000000000000" pitchFamily="2" charset="-78"/>
              </a:rPr>
              <a:t>محاسبه </a:t>
            </a:r>
            <a:r>
              <a:rPr lang="fa-IR" sz="3200" b="1" dirty="0">
                <a:cs typeface="B Nazanin" panose="00000400000000000000" pitchFamily="2" charset="-78"/>
              </a:rPr>
              <a:t>تلرانس و لقی بین جیگ و قطعه کار</a:t>
            </a:r>
          </a:p>
          <a:p>
            <a:pPr marL="514350" indent="-514350" algn="just" rtl="1" fontAlgn="base">
              <a:buFont typeface="+mj-lt"/>
              <a:buAutoNum type="arabicPeriod"/>
            </a:pPr>
            <a:r>
              <a:rPr lang="fa-IR" sz="3200" b="1" dirty="0">
                <a:cs typeface="B Nazanin" panose="00000400000000000000" pitchFamily="2" charset="-78"/>
              </a:rPr>
              <a:t>در نظر گرفتن فرآیند خروج قطعه کار </a:t>
            </a:r>
            <a:r>
              <a:rPr lang="en-US" sz="3200" b="1" dirty="0" smtClean="0">
                <a:cs typeface="B Nazanin" panose="00000400000000000000" pitchFamily="2" charset="-78"/>
              </a:rPr>
              <a:t>Ejection</a:t>
            </a:r>
            <a:endParaRPr lang="en-US" sz="3200" b="1" dirty="0">
              <a:cs typeface="B Nazanin" panose="00000400000000000000" pitchFamily="2" charset="-78"/>
            </a:endParaRPr>
          </a:p>
          <a:p>
            <a:pPr marL="514350" indent="-514350" algn="just" rtl="1" fontAlgn="base">
              <a:buFont typeface="+mj-lt"/>
              <a:buAutoNum type="arabicPeriod"/>
            </a:pPr>
            <a:r>
              <a:rPr lang="fa-IR" sz="3200" b="1" dirty="0">
                <a:cs typeface="B Nazanin" panose="00000400000000000000" pitchFamily="2" charset="-78"/>
              </a:rPr>
              <a:t>موارد ایمنی برای اپراتور و حین تولید</a:t>
            </a:r>
          </a:p>
          <a:p>
            <a:pPr marL="0" indent="0" algn="just" rtl="1">
              <a:buNone/>
            </a:pPr>
            <a:endParaRPr lang="en-US" sz="3200" b="1"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5C7772A1-2F30-4474-8FB9-455F8F8AF481}" type="slidenum">
              <a:rPr lang="en-US" smtClean="0"/>
              <a:t>6</a:t>
            </a:fld>
            <a:endParaRPr lang="en-US"/>
          </a:p>
        </p:txBody>
      </p:sp>
      <p:sp>
        <p:nvSpPr>
          <p:cNvPr id="5" name="Title 1"/>
          <p:cNvSpPr>
            <a:spLocks noGrp="1"/>
          </p:cNvSpPr>
          <p:nvPr/>
        </p:nvSpPr>
        <p:spPr>
          <a:xfrm>
            <a:off x="395247" y="6463592"/>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2016602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7772A1-2F30-4474-8FB9-455F8F8AF481}" type="slidenum">
              <a:rPr lang="en-US" smtClean="0"/>
              <a:t>7</a:t>
            </a:fld>
            <a:endParaRPr lang="en-US"/>
          </a:p>
        </p:txBody>
      </p:sp>
      <p:sp>
        <p:nvSpPr>
          <p:cNvPr id="5" name="Content Placeholder 2"/>
          <p:cNvSpPr>
            <a:spLocks noGrp="1"/>
          </p:cNvSpPr>
          <p:nvPr>
            <p:ph idx="1"/>
          </p:nvPr>
        </p:nvSpPr>
        <p:spPr>
          <a:xfrm>
            <a:off x="531812" y="112295"/>
            <a:ext cx="11261558" cy="5349749"/>
          </a:xfrm>
        </p:spPr>
        <p:txBody>
          <a:bodyPr>
            <a:noAutofit/>
          </a:bodyPr>
          <a:lstStyle/>
          <a:p>
            <a:pPr marL="0" indent="0" algn="r" rtl="1" fontAlgn="base">
              <a:buNone/>
            </a:pPr>
            <a:r>
              <a:rPr lang="fa-IR" sz="3200" b="1" cap="all" dirty="0">
                <a:cs typeface="B Nazanin" panose="00000400000000000000" pitchFamily="2" charset="-78"/>
              </a:rPr>
              <a:t>چرا باید از جیگ و فیکسچر استفاده کرد؟</a:t>
            </a:r>
          </a:p>
          <a:p>
            <a:pPr marL="514350" indent="-514350" algn="r" rtl="1" fontAlgn="base">
              <a:buFont typeface="+mj-lt"/>
              <a:buAutoNum type="arabicPeriod"/>
            </a:pPr>
            <a:r>
              <a:rPr lang="fa-IR" sz="3200" b="1" dirty="0">
                <a:cs typeface="B Nazanin" panose="00000400000000000000" pitchFamily="2" charset="-78"/>
              </a:rPr>
              <a:t>کاهش زمان نصب قبل از ماشینکاری</a:t>
            </a:r>
          </a:p>
          <a:p>
            <a:pPr marL="514350" indent="-514350" algn="r" rtl="1" fontAlgn="base">
              <a:buFont typeface="+mj-lt"/>
              <a:buAutoNum type="arabicPeriod"/>
            </a:pPr>
            <a:r>
              <a:rPr lang="fa-IR" sz="3200" b="1" dirty="0">
                <a:cs typeface="B Nazanin" panose="00000400000000000000" pitchFamily="2" charset="-78"/>
              </a:rPr>
              <a:t>کاهش زمان آموزش اپراتور</a:t>
            </a:r>
          </a:p>
          <a:p>
            <a:pPr marL="514350" indent="-514350" algn="r" rtl="1" fontAlgn="base">
              <a:buFont typeface="+mj-lt"/>
              <a:buAutoNum type="arabicPeriod"/>
            </a:pPr>
            <a:r>
              <a:rPr lang="fa-IR" sz="3200" b="1" dirty="0">
                <a:cs typeface="B Nazanin" panose="00000400000000000000" pitchFamily="2" charset="-78"/>
              </a:rPr>
              <a:t>افزایش دقت و کیفیت تولید</a:t>
            </a:r>
          </a:p>
          <a:p>
            <a:pPr marL="514350" indent="-514350" algn="r" rtl="1" fontAlgn="base">
              <a:buFont typeface="+mj-lt"/>
              <a:buAutoNum type="arabicPeriod"/>
            </a:pPr>
            <a:r>
              <a:rPr lang="fa-IR" sz="3200" b="1" dirty="0">
                <a:cs typeface="B Nazanin" panose="00000400000000000000" pitchFamily="2" charset="-78"/>
              </a:rPr>
              <a:t>افزایش تعداد تولید</a:t>
            </a:r>
          </a:p>
          <a:p>
            <a:pPr marL="0" indent="0" algn="r" rtl="1" fontAlgn="base">
              <a:buNone/>
            </a:pPr>
            <a:r>
              <a:rPr lang="fa-IR" sz="3200" b="1" cap="all" dirty="0">
                <a:cs typeface="B Nazanin" panose="00000400000000000000" pitchFamily="2" charset="-78"/>
              </a:rPr>
              <a:t>جدا از این موارد، جیگ و فیکسچر معایبی هم دارند که شامل موارد زیر است:</a:t>
            </a:r>
          </a:p>
          <a:p>
            <a:pPr marL="514350" indent="-514350" algn="r" rtl="1" fontAlgn="base">
              <a:buFont typeface="+mj-lt"/>
              <a:buAutoNum type="arabicPeriod"/>
            </a:pPr>
            <a:r>
              <a:rPr lang="fa-IR" sz="3200" b="1" dirty="0">
                <a:cs typeface="B Nazanin" panose="00000400000000000000" pitchFamily="2" charset="-78"/>
              </a:rPr>
              <a:t>دچار خوردگی و استهلاک میشوند.</a:t>
            </a:r>
          </a:p>
          <a:p>
            <a:pPr marL="514350" indent="-514350" algn="r" rtl="1" fontAlgn="base">
              <a:buFont typeface="+mj-lt"/>
              <a:buAutoNum type="arabicPeriod"/>
            </a:pPr>
            <a:r>
              <a:rPr lang="fa-IR" sz="3200" b="1" dirty="0">
                <a:cs typeface="B Nazanin" panose="00000400000000000000" pitchFamily="2" charset="-78"/>
              </a:rPr>
              <a:t>هزینه تولید یا بازتولید آنها بالاست.</a:t>
            </a:r>
          </a:p>
          <a:p>
            <a:pPr marL="514350" indent="-514350" algn="r" rtl="1" fontAlgn="base">
              <a:buFont typeface="+mj-lt"/>
              <a:buAutoNum type="arabicPeriod"/>
            </a:pPr>
            <a:r>
              <a:rPr lang="fa-IR" sz="3200" b="1" dirty="0">
                <a:cs typeface="B Nazanin" panose="00000400000000000000" pitchFamily="2" charset="-78"/>
              </a:rPr>
              <a:t>برای تولید آنها از متریال زیادی استفاده میشود و سنگین هستند.</a:t>
            </a:r>
          </a:p>
          <a:p>
            <a:pPr marL="0" indent="0" algn="just" rtl="1">
              <a:buNone/>
            </a:pPr>
            <a:endParaRPr lang="en-US" sz="3200" b="1" dirty="0">
              <a:cs typeface="B Nazanin" panose="00000400000000000000" pitchFamily="2" charset="-78"/>
            </a:endParaRPr>
          </a:p>
        </p:txBody>
      </p:sp>
      <p:sp>
        <p:nvSpPr>
          <p:cNvPr id="6" name="Title 1"/>
          <p:cNvSpPr>
            <a:spLocks noGrp="1"/>
          </p:cNvSpPr>
          <p:nvPr/>
        </p:nvSpPr>
        <p:spPr>
          <a:xfrm>
            <a:off x="395247" y="6463592"/>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2702781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2" y="480858"/>
            <a:ext cx="11387472" cy="5360187"/>
          </a:xfrm>
        </p:spPr>
        <p:txBody>
          <a:bodyPr>
            <a:noAutofit/>
          </a:bodyPr>
          <a:lstStyle/>
          <a:p>
            <a:pPr marL="0" indent="0" algn="just" rtl="1">
              <a:buNone/>
            </a:pPr>
            <a:r>
              <a:rPr lang="fa-IR" sz="4000" b="1" dirty="0">
                <a:cs typeface="B Nazanin" panose="00000400000000000000" pitchFamily="2" charset="-78"/>
              </a:rPr>
              <a:t>کلمپ چیست؟</a:t>
            </a:r>
          </a:p>
          <a:p>
            <a:pPr marL="0" indent="0" algn="just" rtl="1">
              <a:buNone/>
            </a:pPr>
            <a:r>
              <a:rPr lang="fa-IR" sz="2400" b="1" dirty="0">
                <a:cs typeface="B Nazanin" panose="00000400000000000000" pitchFamily="2" charset="-78"/>
              </a:rPr>
              <a:t>کلمپ یا همان گیره، ابزاری برای فیکس کردن قطعات در محل مورد نظر و همچنین اتصال دو یا چند قطعه به یکدیگر است که جزو ابزار‌های بسیار پر‌کاربرد در صنایع گوناگون به‌شمار می‌رود.</a:t>
            </a:r>
          </a:p>
          <a:p>
            <a:pPr marL="0" indent="0" algn="just" rtl="1">
              <a:buNone/>
            </a:pPr>
            <a:r>
              <a:rPr lang="fa-IR" sz="2400" b="1" dirty="0">
                <a:cs typeface="B Nazanin" panose="00000400000000000000" pitchFamily="2" charset="-78"/>
              </a:rPr>
              <a:t>کلمپ‌ها دارای دو نوع ثابت و قابل حمل هستند که در این بخش قصد داریم تا شما را با انواع کلمپ‌های ثابت و کاربرد آنها آشنا کنیم.</a:t>
            </a:r>
          </a:p>
          <a:p>
            <a:pPr marL="0" indent="0" algn="just" rtl="1">
              <a:buNone/>
            </a:pPr>
            <a:r>
              <a:rPr lang="fa-IR" sz="2400" b="1" dirty="0">
                <a:cs typeface="B Nazanin" panose="00000400000000000000" pitchFamily="2" charset="-78"/>
              </a:rPr>
              <a:t>آشنایی با کلمپ های ثابت</a:t>
            </a:r>
          </a:p>
          <a:p>
            <a:pPr marL="0" indent="0" algn="just" rtl="1">
              <a:buNone/>
            </a:pPr>
            <a:r>
              <a:rPr lang="fa-IR" sz="2400" b="1" dirty="0">
                <a:cs typeface="B Nazanin" panose="00000400000000000000" pitchFamily="2" charset="-78"/>
              </a:rPr>
              <a:t>کلمپ‌های ثابت یکی از پر‌کاربرد‌ترین نوع فیکسچر‌ها هستند که دارای ساختاری ساده اما بسیار مستحکم هستند. این ساختار متشکل از تعدادی مفصل است که به طور مشخصی به یکدیگر متصل می‌شوند و کلمپ‌هایی با کاربرد‌های مختلف را به وجود می‌آورند.</a:t>
            </a:r>
          </a:p>
          <a:p>
            <a:pPr marL="0" indent="0" algn="just" rtl="1">
              <a:buNone/>
            </a:pPr>
            <a:r>
              <a:rPr lang="fa-IR" sz="2400" b="1" dirty="0">
                <a:cs typeface="B Nazanin" panose="00000400000000000000" pitchFamily="2" charset="-78"/>
              </a:rPr>
              <a:t>برای به کار گیری این نوع از کلمپ‌ها، آنها را توسط پیچ و یا جوش دادن به محل مورد نظر متصل می‌کنند.</a:t>
            </a:r>
          </a:p>
          <a:p>
            <a:pPr marL="0" indent="0" algn="just" rtl="1">
              <a:buNone/>
            </a:pPr>
            <a:r>
              <a:rPr lang="fa-IR" sz="2400" b="1" dirty="0">
                <a:cs typeface="B Nazanin" panose="00000400000000000000" pitchFamily="2" charset="-78"/>
              </a:rPr>
              <a:t>از جمله کاربرد‌های کلمپ‌های ثابت می‌توان به میز جوشکاری، دستگاه‌های </a:t>
            </a:r>
            <a:r>
              <a:rPr lang="en-US" sz="2400" b="1" dirty="0">
                <a:cs typeface="B Nazanin" panose="00000400000000000000" pitchFamily="2" charset="-78"/>
              </a:rPr>
              <a:t>CNC، </a:t>
            </a:r>
            <a:r>
              <a:rPr lang="fa-IR" sz="2400" b="1" dirty="0">
                <a:cs typeface="B Nazanin" panose="00000400000000000000" pitchFamily="2" charset="-78"/>
              </a:rPr>
              <a:t>دستگاه فارسی بر و خطوط تولید اشاره کرد.</a:t>
            </a:r>
          </a:p>
          <a:p>
            <a:pPr marL="0" indent="0" algn="just" rtl="1">
              <a:buNone/>
            </a:pPr>
            <a:r>
              <a:rPr lang="fa-IR" sz="2400" b="1" dirty="0">
                <a:cs typeface="B Nazanin" panose="00000400000000000000" pitchFamily="2" charset="-78"/>
              </a:rPr>
              <a:t>در ادامه با انواع کلمپ‌ها و کاربردشان بیشتر آشنا می‌شویم.</a:t>
            </a:r>
          </a:p>
          <a:p>
            <a:pPr marL="0" indent="0" algn="just" rtl="1">
              <a:buNone/>
            </a:pPr>
            <a:endParaRPr lang="en-US" sz="2400" b="1"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5C7772A1-2F30-4474-8FB9-455F8F8AF481}" type="slidenum">
              <a:rPr lang="en-US" smtClean="0"/>
              <a:t>8</a:t>
            </a:fld>
            <a:endParaRPr lang="en-US"/>
          </a:p>
        </p:txBody>
      </p:sp>
      <p:sp>
        <p:nvSpPr>
          <p:cNvPr id="5" name="Title 1"/>
          <p:cNvSpPr>
            <a:spLocks noGrp="1"/>
          </p:cNvSpPr>
          <p:nvPr/>
        </p:nvSpPr>
        <p:spPr>
          <a:xfrm>
            <a:off x="395247" y="6463592"/>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1888673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7772A1-2F30-4474-8FB9-455F8F8AF481}" type="slidenum">
              <a:rPr lang="en-US" smtClean="0"/>
              <a:t>9</a:t>
            </a:fld>
            <a:endParaRPr lang="en-US"/>
          </a:p>
        </p:txBody>
      </p:sp>
      <p:sp>
        <p:nvSpPr>
          <p:cNvPr id="3" name="Content Placeholder 2"/>
          <p:cNvSpPr>
            <a:spLocks noGrp="1"/>
          </p:cNvSpPr>
          <p:nvPr>
            <p:ph idx="1"/>
          </p:nvPr>
        </p:nvSpPr>
        <p:spPr>
          <a:xfrm>
            <a:off x="531812" y="386729"/>
            <a:ext cx="11387472" cy="5360187"/>
          </a:xfrm>
        </p:spPr>
        <p:txBody>
          <a:bodyPr>
            <a:noAutofit/>
          </a:bodyPr>
          <a:lstStyle/>
          <a:p>
            <a:pPr marL="0" indent="0" algn="just" rtl="1">
              <a:buNone/>
            </a:pPr>
            <a:r>
              <a:rPr lang="fa-IR" sz="4000" b="1" dirty="0" smtClean="0">
                <a:cs typeface="B Nazanin" panose="00000400000000000000" pitchFamily="2" charset="-78"/>
              </a:rPr>
              <a:t>دسته </a:t>
            </a:r>
            <a:r>
              <a:rPr lang="fa-IR" sz="4000" b="1" dirty="0">
                <a:cs typeface="B Nazanin" panose="00000400000000000000" pitchFamily="2" charset="-78"/>
              </a:rPr>
              <a:t>عمودی</a:t>
            </a:r>
          </a:p>
          <a:p>
            <a:pPr marL="0" indent="0" algn="just" rtl="1">
              <a:buNone/>
            </a:pPr>
            <a:r>
              <a:rPr lang="fa-IR" sz="2400" b="1" dirty="0">
                <a:cs typeface="B Nazanin" panose="00000400000000000000" pitchFamily="2" charset="-78"/>
              </a:rPr>
              <a:t>کلمپ های دسته عمودی از کاربردی‌ترین نوع کلمپ‌ها هستند که توانایی ایجاد فشار بالا و تحمل فشار مناسبی دارند. در این نوع با قرار دادن دسته در حالت عمودی، فک متحرک پایین می‌آید و کلمپ بسته خواهد شد.</a:t>
            </a:r>
          </a:p>
          <a:p>
            <a:pPr marL="0" indent="0" algn="just" rtl="1">
              <a:buNone/>
            </a:pPr>
            <a:r>
              <a:rPr lang="fa-IR" sz="2400" b="1" dirty="0">
                <a:cs typeface="B Nazanin" panose="00000400000000000000" pitchFamily="2" charset="-78"/>
              </a:rPr>
              <a:t>فیکس کردن قطعه کار در دستگاه‌های فارسی بر، دور کن و دریل‌های ستونی از جمله کاربرد‌های کلمپ‌های دسته عمودی است.</a:t>
            </a:r>
          </a:p>
          <a:p>
            <a:pPr marL="0" indent="0" algn="just" rtl="1">
              <a:buNone/>
            </a:pPr>
            <a:r>
              <a:rPr lang="fa-IR" sz="2400" b="1" dirty="0">
                <a:cs typeface="B Nazanin" panose="00000400000000000000" pitchFamily="2" charset="-78"/>
              </a:rPr>
              <a:t>در تصویر زیر نوعی از آنها را می‌توانید مشاهده کنید.</a:t>
            </a:r>
          </a:p>
          <a:p>
            <a:pPr marL="0" indent="0" algn="just" rtl="1">
              <a:buNone/>
            </a:pPr>
            <a:endParaRPr lang="en-US" sz="2400" b="1" dirty="0">
              <a:cs typeface="B Nazanin" panose="00000400000000000000" pitchFamily="2" charset="-78"/>
            </a:endParaRPr>
          </a:p>
        </p:txBody>
      </p:sp>
      <p:pic>
        <p:nvPicPr>
          <p:cNvPr id="2" name="Picture 1"/>
          <p:cNvPicPr>
            <a:picLocks noChangeAspect="1"/>
          </p:cNvPicPr>
          <p:nvPr/>
        </p:nvPicPr>
        <p:blipFill>
          <a:blip r:embed="rId2"/>
          <a:stretch>
            <a:fillRect/>
          </a:stretch>
        </p:blipFill>
        <p:spPr>
          <a:xfrm>
            <a:off x="531812" y="2867524"/>
            <a:ext cx="4590476" cy="3990476"/>
          </a:xfrm>
          <a:prstGeom prst="rect">
            <a:avLst/>
          </a:prstGeom>
        </p:spPr>
      </p:pic>
      <p:sp>
        <p:nvSpPr>
          <p:cNvPr id="5" name="Title 1"/>
          <p:cNvSpPr>
            <a:spLocks noGrp="1"/>
          </p:cNvSpPr>
          <p:nvPr/>
        </p:nvSpPr>
        <p:spPr>
          <a:xfrm>
            <a:off x="395247" y="6463592"/>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231573742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themeOverride>
</file>

<file path=docProps/app.xml><?xml version="1.0" encoding="utf-8"?>
<Properties xmlns="http://schemas.openxmlformats.org/officeDocument/2006/extended-properties" xmlns:vt="http://schemas.openxmlformats.org/officeDocument/2006/docPropsVTypes">
  <Template/>
  <TotalTime>1440</TotalTime>
  <Words>1097</Words>
  <Application>Microsoft Office PowerPoint</Application>
  <PresentationFormat>Widescreen</PresentationFormat>
  <Paragraphs>94</Paragraphs>
  <Slides>19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B Nazanin</vt:lpstr>
      <vt:lpstr>Calibri</vt:lpstr>
      <vt:lpstr>Century Gothic</vt:lpstr>
      <vt:lpstr>irs</vt:lpstr>
      <vt:lpstr>Tahoma</vt:lpstr>
      <vt:lpstr>Titr</vt:lpstr>
      <vt:lpstr>Wingdings 3</vt:lpstr>
      <vt:lpstr>Wisp</vt:lpstr>
      <vt:lpstr>PowerPoint Presentation</vt:lpstr>
      <vt:lpstr>دانشگاه فنی حرفه ای دانشکده فنی انقلاب اسلامی نام استاد: مجید سبزعلیان نام واحد درسی: نقشه کشی قید و بند کاردانی بهار1399</vt:lpstr>
      <vt:lpstr>تفاوت جیگ و فیکسچر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majid</dc:creator>
  <cp:lastModifiedBy>majid</cp:lastModifiedBy>
  <cp:revision>90</cp:revision>
  <dcterms:created xsi:type="dcterms:W3CDTF">2020-04-09T13:02:14Z</dcterms:created>
  <dcterms:modified xsi:type="dcterms:W3CDTF">2021-04-21T03:22:35Z</dcterms:modified>
</cp:coreProperties>
</file>